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6"/>
  </p:notesMasterIdLst>
  <p:sldIdLst>
    <p:sldId id="632" r:id="rId3"/>
    <p:sldId id="626" r:id="rId4"/>
    <p:sldId id="627" r:id="rId5"/>
    <p:sldId id="628" r:id="rId7"/>
    <p:sldId id="630" r:id="rId8"/>
    <p:sldId id="633" r:id="rId9"/>
    <p:sldId id="631" r:id="rId10"/>
    <p:sldId id="642" r:id="rId11"/>
    <p:sldId id="615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40" userDrawn="1">
          <p15:clr>
            <a:srgbClr val="A4A3A4"/>
          </p15:clr>
        </p15:guide>
        <p15:guide id="2" pos="7383" userDrawn="1">
          <p15:clr>
            <a:srgbClr val="A4A3A4"/>
          </p15:clr>
        </p15:guide>
        <p15:guide id="3" pos="1326" userDrawn="1">
          <p15:clr>
            <a:srgbClr val="A4A3A4"/>
          </p15:clr>
        </p15:guide>
        <p15:guide id="4" orient="horz" pos="2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002"/>
    <a:srgbClr val="FF2600"/>
    <a:srgbClr val="24737B"/>
    <a:srgbClr val="1D577C"/>
    <a:srgbClr val="BFBFBF"/>
    <a:srgbClr val="D8090F"/>
    <a:srgbClr val="C5FFFD"/>
    <a:srgbClr val="23FBF6"/>
    <a:srgbClr val="A34405"/>
    <a:srgbClr val="EA9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/>
    <p:restoredTop sz="95172" autoAdjust="0"/>
  </p:normalViewPr>
  <p:slideViewPr>
    <p:cSldViewPr snapToGrid="0" showGuides="1">
      <p:cViewPr varScale="1">
        <p:scale>
          <a:sx n="76" d="100"/>
          <a:sy n="76" d="100"/>
        </p:scale>
        <p:origin x="634" y="58"/>
      </p:cViewPr>
      <p:guideLst>
        <p:guide orient="horz" pos="940"/>
        <p:guide pos="7383"/>
        <p:guide pos="1326"/>
        <p:guide orient="horz" pos="29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C5002"/>
            </a:solidFill>
            <a:ln w="28575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rgbClr val="24737B"/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BC5002"/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C5002"/>
              </a:solidFill>
              <a:ln w="28575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风电涂料</c:v>
                </c:pt>
                <c:pt idx="1">
                  <c:v>其他工业涂料</c:v>
                </c:pt>
                <c:pt idx="2">
                  <c:v>集装箱涂料</c:v>
                </c:pt>
                <c:pt idx="3">
                  <c:v>废料销售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163163593.72</c:v>
                </c:pt>
                <c:pt idx="1">
                  <c:v>12426185.2</c:v>
                </c:pt>
                <c:pt idx="2">
                  <c:v>582188623.86</c:v>
                </c:pt>
                <c:pt idx="3">
                  <c:v>392732.78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  <c:holeSize val="6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C500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1" i="0" u="none" strike="noStrike" kern="1200" baseline="0">
                    <a:solidFill>
                      <a:schemeClr val="bg1"/>
                    </a:solidFill>
                    <a:latin typeface="HarmonyOS Sans" panose="00000500000000000000" pitchFamily="2" charset="0"/>
                    <a:ea typeface="Source Han Sans CN Bold" panose="020B0500000000000000" pitchFamily="34" charset="-128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Sheet1!$E$12:$E$13</c:f>
              <c:strCache>
                <c:ptCount val="2"/>
                <c:pt idx="0">
                  <c:v>2023</c:v>
                </c:pt>
                <c:pt idx="1">
                  <c:v>2024.1H</c:v>
                </c:pt>
              </c:strCache>
            </c:strRef>
          </c:cat>
          <c:val>
            <c:numRef>
              <c:f>Sheet1!$F$12:$F$13</c:f>
              <c:numCache>
                <c:formatCode>General</c:formatCode>
                <c:ptCount val="2"/>
                <c:pt idx="0">
                  <c:v>3.56</c:v>
                </c:pt>
                <c:pt idx="1">
                  <c:v>3.84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27"/>
        <c:axId val="1297105024"/>
        <c:axId val="1874618911"/>
      </c:barChart>
      <c:catAx>
        <c:axId val="129710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HarmonyOS Sans" panose="00000500000000000000" pitchFamily="2" charset="0"/>
                <a:ea typeface="思源黑体 CN Light" panose="020B0300000000000000" pitchFamily="34" charset="-128"/>
                <a:cs typeface="+mn-cs"/>
              </a:defRPr>
            </a:pPr>
          </a:p>
        </c:txPr>
        <c:crossAx val="1874618911"/>
        <c:crosses val="autoZero"/>
        <c:auto val="1"/>
        <c:lblAlgn val="ctr"/>
        <c:lblOffset val="100"/>
        <c:noMultiLvlLbl val="0"/>
      </c:catAx>
      <c:valAx>
        <c:axId val="1874618911"/>
        <c:scaling>
          <c:orientation val="minMax"/>
          <c:max val="3.85"/>
          <c:min val="2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9710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473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1" i="0" u="none" strike="noStrike" kern="1200" baseline="0">
                    <a:solidFill>
                      <a:schemeClr val="bg1"/>
                    </a:solidFill>
                    <a:latin typeface="HarmonyOS Sans" panose="00000500000000000000" pitchFamily="2" charset="0"/>
                    <a:ea typeface="Source Han Sans CN Bold" panose="020B0500000000000000" pitchFamily="34" charset="-128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Sheet1!$E$26:$E$27</c:f>
              <c:strCache>
                <c:ptCount val="2"/>
                <c:pt idx="0">
                  <c:v>2023</c:v>
                </c:pt>
                <c:pt idx="1">
                  <c:v>2024.1H</c:v>
                </c:pt>
              </c:strCache>
            </c:strRef>
          </c:cat>
          <c:val>
            <c:numRef>
              <c:f>Sheet1!$F$26:$F$27</c:f>
              <c:numCache>
                <c:formatCode>General</c:formatCode>
                <c:ptCount val="2"/>
                <c:pt idx="0">
                  <c:v>5.84</c:v>
                </c:pt>
                <c:pt idx="1">
                  <c:v>5.82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27"/>
        <c:axId val="1040295088"/>
        <c:axId val="1040296800"/>
      </c:barChart>
      <c:catAx>
        <c:axId val="104029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HarmonyOS Sans" panose="00000500000000000000" pitchFamily="2" charset="0"/>
                <a:ea typeface="思源黑体 CN Light" panose="020B0300000000000000" pitchFamily="34" charset="-128"/>
                <a:cs typeface="+mn-cs"/>
              </a:defRPr>
            </a:pPr>
          </a:p>
        </c:txPr>
        <c:crossAx val="1040296800"/>
        <c:crosses val="autoZero"/>
        <c:auto val="1"/>
        <c:lblAlgn val="ctr"/>
        <c:lblOffset val="100"/>
        <c:noMultiLvlLbl val="0"/>
      </c:catAx>
      <c:valAx>
        <c:axId val="1040296800"/>
        <c:scaling>
          <c:orientation val="minMax"/>
          <c:min val="2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4029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299CE-E62A-E241-A28D-93A7D5AEAD0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D2FFA-AF7F-2542-A1D6-7E486067C90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D2FFA-AF7F-2542-A1D6-7E486067C90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13723" y="-30822"/>
            <a:ext cx="12281065" cy="68925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 descr="e7d195523061f1c0e47ffc70844bb6f75fcb03b75858c49c480C64385E58A9406A784D96DFB0659D141F23C21B5D92CEF93DE268DCD659DE2284C54467FC4D0C40898BA465CB317FBA32D1D63CA472643B6EC566BF644A18BEA45E1B4B08D706C04274EC36A51BDC511A3E7E4D4A6CC736A48C2FE3CA7B34371711F3D0C430211BCBA8634DF95084"/>
          <p:cNvSpPr/>
          <p:nvPr userDrawn="1"/>
        </p:nvSpPr>
        <p:spPr>
          <a:xfrm>
            <a:off x="0" y="225425"/>
            <a:ext cx="1023370" cy="574675"/>
          </a:xfrm>
          <a:prstGeom prst="rect">
            <a:avLst/>
          </a:prstGeom>
          <a:solidFill>
            <a:srgbClr val="1D57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" name="图片 16" descr="logo new"/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140081" y="336869"/>
            <a:ext cx="743207" cy="351785"/>
          </a:xfrm>
          <a:prstGeom prst="rect">
            <a:avLst/>
          </a:prstGeom>
        </p:spPr>
      </p:pic>
      <p:sp>
        <p:nvSpPr>
          <p:cNvPr id="24" name="矩形 23" descr="e7d195523061f1c0e47ffc70844bb6f75fcb03b75858c49c480C64385E58A9406A784D96DFB0659D141F23C21B5D92CEF93DE268DCD659DE2284C54467FC4D0C40898BA465CB317FBA32D1D63CA472643B6EC566BF644A18BEA45E1B4B08D706C04274EC36A51BDC511A3E7E4D4A6CC736A48C2FE3CA7B34371711F3D0C430211BCBA8634DF95084"/>
          <p:cNvSpPr/>
          <p:nvPr userDrawn="1"/>
        </p:nvSpPr>
        <p:spPr>
          <a:xfrm rot="5400000" flipH="1">
            <a:off x="6072982" y="1540669"/>
            <a:ext cx="46037" cy="10588625"/>
          </a:xfrm>
          <a:prstGeom prst="rect">
            <a:avLst/>
          </a:prstGeom>
          <a:solidFill>
            <a:srgbClr val="EA9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>
            <a:spLocks noChangeAspect="1"/>
          </p:cNvSpPr>
          <p:nvPr userDrawn="1"/>
        </p:nvSpPr>
        <p:spPr>
          <a:xfrm>
            <a:off x="11951208" y="6638862"/>
            <a:ext cx="182880" cy="1828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858244" y="6588252"/>
            <a:ext cx="368808" cy="284099"/>
          </a:xfrm>
        </p:spPr>
        <p:txBody>
          <a:bodyPr/>
          <a:lstStyle>
            <a:lvl1pPr algn="ctr">
              <a:defRPr sz="800" b="0" i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 descr="e7d195523061f1c0e47ffc70844bb6f75fcb03b75858c49c480C64385E58A9406A784D96DFB0659D141F23C21B5D92CEF93DE268DCD659DE2284C54467FC4D0C40898BA465CB317FBA32D1D63CA472643B6EC566BF644A18BEA45E1B4B08D706C04274EC36A51BDC511A3E7E4D4A6CC736A48C2FE3CA7B34371711F3D0C430211BCBA8634DF95084"/>
          <p:cNvSpPr/>
          <p:nvPr userDrawn="1"/>
        </p:nvSpPr>
        <p:spPr>
          <a:xfrm rot="5400000" flipH="1">
            <a:off x="6072982" y="1540669"/>
            <a:ext cx="46037" cy="10588625"/>
          </a:xfrm>
          <a:prstGeom prst="rect">
            <a:avLst/>
          </a:prstGeom>
          <a:solidFill>
            <a:srgbClr val="EA9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>
            <a:spLocks noChangeAspect="1"/>
          </p:cNvSpPr>
          <p:nvPr userDrawn="1"/>
        </p:nvSpPr>
        <p:spPr>
          <a:xfrm>
            <a:off x="11951208" y="6638862"/>
            <a:ext cx="182880" cy="1828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858244" y="6588252"/>
            <a:ext cx="368808" cy="284099"/>
          </a:xfrm>
        </p:spPr>
        <p:txBody>
          <a:bodyPr/>
          <a:lstStyle>
            <a:lvl1pPr algn="ctr">
              <a:defRPr sz="800" b="0" i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08" b="6560"/>
          <a:stretch>
            <a:fillRect/>
          </a:stretch>
        </p:blipFill>
        <p:spPr>
          <a:xfrm>
            <a:off x="9474" y="768096"/>
            <a:ext cx="12192000" cy="53671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219" y="312"/>
            <a:ext cx="12181561" cy="830961"/>
          </a:xfrm>
          <a:prstGeom prst="rect">
            <a:avLst/>
          </a:prstGeom>
          <a:solidFill>
            <a:srgbClr val="1D57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 descr="logo new"/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1041757" y="176756"/>
            <a:ext cx="951016" cy="45014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381" y="93841"/>
            <a:ext cx="939800" cy="66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944735" y="261620"/>
            <a:ext cx="21901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kumimoji="1" lang="zh-CN" altLang="en-US" sz="1200" dirty="0">
                <a:solidFill>
                  <a:schemeClr val="bg1">
                    <a:lumMod val="95000"/>
                  </a:schemeClr>
                </a:solidFill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麦加芯彩</a:t>
            </a:r>
            <a:endParaRPr kumimoji="1" lang="en-US" altLang="zh-CN" sz="1200" dirty="0">
              <a:solidFill>
                <a:schemeClr val="bg1">
                  <a:lumMod val="95000"/>
                </a:schemeClr>
              </a:solidFill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  <a:p>
            <a:pPr>
              <a:lnSpc>
                <a:spcPts val="1800"/>
              </a:lnSpc>
            </a:pPr>
            <a:r>
              <a:rPr kumimoji="1" lang="en-US" altLang="zh-CN" sz="1000" dirty="0">
                <a:solidFill>
                  <a:schemeClr val="bg1">
                    <a:lumMod val="95000"/>
                  </a:schemeClr>
                </a:solidFill>
                <a:latin typeface="HarmonyOS Sans" panose="00000500000000000000" pitchFamily="2" charset="0"/>
                <a:ea typeface="思源黑体 CN Light" panose="020B0300000000000000" pitchFamily="34" charset="-128"/>
              </a:rPr>
              <a:t>603062</a:t>
            </a:r>
            <a:r>
              <a:rPr kumimoji="1" lang="en-US" altLang="zh-CN" sz="1000" dirty="0">
                <a:solidFill>
                  <a:schemeClr val="bg1">
                    <a:lumMod val="95000"/>
                  </a:schemeClr>
                </a:solidFill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.</a:t>
            </a:r>
            <a:r>
              <a:rPr kumimoji="1" lang="en-US" altLang="zh-CN" sz="1000" dirty="0">
                <a:solidFill>
                  <a:schemeClr val="bg1">
                    <a:lumMod val="95000"/>
                  </a:schemeClr>
                </a:solidFill>
                <a:latin typeface="Instrument Sans" pitchFamily="2" charset="0"/>
                <a:ea typeface="思源黑体 CN Light" panose="020B0300000000000000" pitchFamily="34" charset="-128"/>
              </a:rPr>
              <a:t>SH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  <a:latin typeface="Instrument Sans" pitchFamily="2" charset="0"/>
              <a:ea typeface="思源黑体 CN Light" panose="020B0300000000000000" pitchFamily="34" charset="-128"/>
            </a:endParaRPr>
          </a:p>
        </p:txBody>
      </p:sp>
      <p:pic>
        <p:nvPicPr>
          <p:cNvPr id="2" name="图片 1" descr="logo new"/>
          <p:cNvPicPr>
            <a:picLocks noChangeAspect="1"/>
          </p:cNvPicPr>
          <p:nvPr/>
        </p:nvPicPr>
        <p:blipFill>
          <a:blip r:embed="rId1">
            <a:biLevel thresh="25000"/>
          </a:blip>
          <a:stretch>
            <a:fillRect/>
          </a:stretch>
        </p:blipFill>
        <p:spPr>
          <a:xfrm>
            <a:off x="388049" y="261470"/>
            <a:ext cx="951016" cy="4501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4164" y="5261575"/>
            <a:ext cx="5008880" cy="891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dirty="0">
                <a:latin typeface="思源黑体 CN Light" panose="020B0300000000000000" charset="-122"/>
                <a:ea typeface="思源黑体 CN Light" panose="020B0300000000000000" charset="-122"/>
              </a:rPr>
              <a:t>麦加芯彩新材料科技（上海）股份有限公司</a:t>
            </a:r>
            <a:endParaRPr kumimoji="1" lang="zh-CN" altLang="en-US" sz="2000" dirty="0">
              <a:latin typeface="思源黑体 CN Light" panose="020B0300000000000000" charset="-122"/>
              <a:ea typeface="思源黑体 CN Light" panose="020B0300000000000000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2000" dirty="0">
                <a:latin typeface="思源黑体 CN Light" panose="020B0300000000000000" charset="-122"/>
                <a:ea typeface="思源黑体 CN Light" panose="020B0300000000000000" charset="-122"/>
              </a:rPr>
              <a:t>2024</a:t>
            </a:r>
            <a:r>
              <a:rPr kumimoji="1" lang="zh-CN" altLang="en-US" sz="2000" dirty="0">
                <a:latin typeface="思源黑体 CN Light" panose="020B0300000000000000" charset="-122"/>
                <a:ea typeface="思源黑体 CN Light" panose="020B0300000000000000" charset="-122"/>
              </a:rPr>
              <a:t>年</a:t>
            </a:r>
            <a:r>
              <a:rPr kumimoji="1" lang="en-US" altLang="zh-CN" sz="2000" dirty="0">
                <a:latin typeface="思源黑体 CN Light" panose="020B0300000000000000" charset="-122"/>
                <a:ea typeface="思源黑体 CN Light" panose="020B0300000000000000" charset="-122"/>
              </a:rPr>
              <a:t>9</a:t>
            </a:r>
            <a:r>
              <a:rPr kumimoji="1" lang="zh-CN" altLang="en-US" sz="2000" dirty="0">
                <a:latin typeface="思源黑体 CN Light" panose="020B0300000000000000" charset="-122"/>
                <a:ea typeface="思源黑体 CN Light" panose="020B0300000000000000" charset="-122"/>
              </a:rPr>
              <a:t>月</a:t>
            </a:r>
            <a:r>
              <a:rPr kumimoji="1" lang="en-US" altLang="zh-CN" sz="2000" dirty="0">
                <a:latin typeface="思源黑体 CN Light" panose="020B0300000000000000" charset="-122"/>
                <a:ea typeface="思源黑体 CN Light" panose="020B0300000000000000" charset="-122"/>
              </a:rPr>
              <a:t>10</a:t>
            </a:r>
            <a:r>
              <a:rPr kumimoji="1" lang="zh-CN" altLang="en-US" sz="2000" dirty="0">
                <a:latin typeface="思源黑体 CN Light" panose="020B0300000000000000" charset="-122"/>
                <a:ea typeface="思源黑体 CN Light" panose="020B0300000000000000" charset="-122"/>
              </a:rPr>
              <a:t>日</a:t>
            </a:r>
            <a:endParaRPr kumimoji="1" lang="zh-CN" altLang="en-US" sz="2000" dirty="0">
              <a:latin typeface="思源黑体 CN Light" panose="020B0300000000000000" charset="-122"/>
              <a:ea typeface="思源黑体 CN Light" panose="020B03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4202" y="4147463"/>
            <a:ext cx="56267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麦加芯彩</a:t>
            </a:r>
            <a:r>
              <a:rPr kumimoji="1" lang="en-US" altLang="zh-CN" sz="28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2024</a:t>
            </a:r>
            <a:r>
              <a:rPr kumimoji="1" lang="zh-CN" altLang="en-US" sz="28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年半年度业绩说明会</a:t>
            </a:r>
            <a:endParaRPr kumimoji="1" lang="zh-CN" altLang="en-US" sz="28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线连接符 22"/>
          <p:cNvCxnSpPr/>
          <p:nvPr/>
        </p:nvCxnSpPr>
        <p:spPr>
          <a:xfrm flipV="1">
            <a:off x="2167913" y="4190702"/>
            <a:ext cx="867086" cy="34620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/>
          <p:cNvCxnSpPr/>
          <p:nvPr/>
        </p:nvCxnSpPr>
        <p:spPr>
          <a:xfrm>
            <a:off x="2240652" y="5844793"/>
            <a:ext cx="792805" cy="23395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/>
          <p:cNvCxnSpPr/>
          <p:nvPr/>
        </p:nvCxnSpPr>
        <p:spPr>
          <a:xfrm>
            <a:off x="2382246" y="5134724"/>
            <a:ext cx="663831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219200" y="166251"/>
            <a:ext cx="577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2024</a:t>
            </a:r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年半年度经营业绩情况概述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460" y="1223094"/>
            <a:ext cx="4661901" cy="2348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fontAlgn="auto">
              <a:lnSpc>
                <a:spcPts val="2200"/>
              </a:lnSpc>
              <a:spcAft>
                <a:spcPts val="300"/>
              </a:spcAft>
            </a:pPr>
            <a:r>
              <a:rPr lang="zh-CN" altLang="en-US" sz="1400" b="1" dirty="0"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麦加芯彩深耕工业涂料领域二十余年，</a:t>
            </a:r>
            <a:r>
              <a:rPr lang="zh-CN" altLang="en-US" sz="1200" dirty="0"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是风电叶片涂料及集装箱涂料领域国内头部的涂料供应商。目前，公司已经建立了以上市公司、国有企业、大型企业为主的优质的客户群，</a:t>
            </a:r>
            <a:r>
              <a:rPr lang="zh-CN" altLang="en-US" sz="1200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风电叶片涂料直接客户涵盖国内前9大风电叶片独立制造厂商，集装箱涂料直接客户涵盖占有全球集装箱产量九成的6大集装箱制造厂商。公司基于在技术及客户方面多年积累形成的优势，正在向船舶、海工、光伏、储能设备涂料等相关工业涂料领域进行开拓，并积极打造「中国最具竞争力的工业涂料平台」</a:t>
            </a:r>
            <a:r>
              <a:rPr lang="zh-CN" altLang="en-US" sz="1200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。</a:t>
            </a:r>
            <a:endParaRPr lang="zh-CN" altLang="en-US" sz="1200" dirty="0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76846" y="1242818"/>
            <a:ext cx="5950558" cy="2517085"/>
          </a:xfrm>
          <a:prstGeom prst="rect">
            <a:avLst/>
          </a:prstGeom>
          <a:solidFill>
            <a:srgbClr val="BC50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27620" y="1816578"/>
            <a:ext cx="1976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/>
                <a:latin typeface="HarmonyOS Sans" panose="00000500000000000000" pitchFamily="2" charset="0"/>
                <a:ea typeface="思源黑体 CN Heavy" panose="020B0A00000000000000" pitchFamily="34" charset="-128"/>
              </a:rPr>
              <a:t>7.58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HarmonyOS Sans" panose="00000500000000000000" pitchFamily="2" charset="0"/>
                <a:ea typeface="Source Han Sans CN Bold" panose="020B0500000000000000" pitchFamily="34" charset="-128"/>
              </a:rPr>
              <a:t>亿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82058" y="1431349"/>
            <a:ext cx="23622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GB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营业</a:t>
            </a:r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收入</a:t>
            </a:r>
            <a:endParaRPr lang="en-GB" altLang="zh-CN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5727620" y="1739126"/>
            <a:ext cx="197670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8602795" y="1816578"/>
            <a:ext cx="2824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/>
                <a:latin typeface="HarmonyOS Sans" panose="00000500000000000000" pitchFamily="2" charset="0"/>
                <a:ea typeface="思源黑体 CN Heavy" panose="020B0A00000000000000" pitchFamily="34" charset="-128"/>
              </a:rPr>
              <a:t>7,396.77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万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HarmonyOS Sans" panose="00000500000000000000" pitchFamily="2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02796" y="1431349"/>
            <a:ext cx="28246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GB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归属于</a:t>
            </a:r>
            <a:r>
              <a:rPr lang="zh-CN" altLang="en-US" sz="1400" b="1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上市公司股东的净利润</a:t>
            </a:r>
            <a:endParaRPr lang="en-GB" altLang="zh-CN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9" name="直线连接符 8"/>
          <p:cNvCxnSpPr/>
          <p:nvPr/>
        </p:nvCxnSpPr>
        <p:spPr>
          <a:xfrm>
            <a:off x="8648357" y="1739126"/>
            <a:ext cx="237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5773182" y="2967306"/>
            <a:ext cx="1976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0.69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727620" y="2582077"/>
            <a:ext cx="23622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每股收益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50" name="直线连接符 49"/>
          <p:cNvCxnSpPr/>
          <p:nvPr/>
        </p:nvCxnSpPr>
        <p:spPr>
          <a:xfrm>
            <a:off x="5773182" y="2889854"/>
            <a:ext cx="197670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8648357" y="2967306"/>
            <a:ext cx="2824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27.39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亿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648358" y="2582077"/>
            <a:ext cx="28246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总资产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53" name="直线连接符 52"/>
          <p:cNvCxnSpPr/>
          <p:nvPr/>
        </p:nvCxnSpPr>
        <p:spPr>
          <a:xfrm>
            <a:off x="8693919" y="2889854"/>
            <a:ext cx="237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5476846" y="3926661"/>
            <a:ext cx="5950558" cy="2517085"/>
          </a:xfrm>
          <a:prstGeom prst="rect">
            <a:avLst/>
          </a:prstGeom>
          <a:solidFill>
            <a:srgbClr val="247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727620" y="4500421"/>
            <a:ext cx="2824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2,360.24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万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82058" y="4115192"/>
            <a:ext cx="23622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销售费用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57" name="直线连接符 56"/>
          <p:cNvCxnSpPr/>
          <p:nvPr/>
        </p:nvCxnSpPr>
        <p:spPr>
          <a:xfrm>
            <a:off x="5727620" y="4422969"/>
            <a:ext cx="197670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8602795" y="4500421"/>
            <a:ext cx="2824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2,080.61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万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02796" y="4115192"/>
            <a:ext cx="28246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管理费用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60" name="直线连接符 59"/>
          <p:cNvCxnSpPr/>
          <p:nvPr/>
        </p:nvCxnSpPr>
        <p:spPr>
          <a:xfrm>
            <a:off x="8648357" y="4422969"/>
            <a:ext cx="237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773182" y="5651149"/>
            <a:ext cx="282460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2,569.35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万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27620" y="5265920"/>
            <a:ext cx="23622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研发费用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63" name="直线连接符 62"/>
          <p:cNvCxnSpPr/>
          <p:nvPr/>
        </p:nvCxnSpPr>
        <p:spPr>
          <a:xfrm>
            <a:off x="5773182" y="5573697"/>
            <a:ext cx="197670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8648357" y="5651149"/>
            <a:ext cx="2824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-</a:t>
            </a:r>
            <a:r>
              <a:rPr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335.90</a:t>
            </a:r>
            <a:r>
              <a:rPr lang="zh-CN" altLang="en-US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万</a:t>
            </a:r>
            <a:r>
              <a:rPr lang="zh-CN" altLang="en-US" sz="3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元</a:t>
            </a:r>
            <a:endParaRPr lang="en-US" altLang="zh-CN" sz="3200" dirty="0">
              <a:solidFill>
                <a:schemeClr val="bg1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648358" y="5265920"/>
            <a:ext cx="28246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</a:rPr>
              <a:t>财务费用</a:t>
            </a:r>
            <a:endParaRPr lang="zh-CN" altLang="en-US" sz="1400" b="1" dirty="0">
              <a:solidFill>
                <a:schemeClr val="bg1"/>
              </a:solidFill>
              <a:effectLst/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cxnSp>
        <p:nvCxnSpPr>
          <p:cNvPr id="66" name="直线连接符 65"/>
          <p:cNvCxnSpPr/>
          <p:nvPr/>
        </p:nvCxnSpPr>
        <p:spPr>
          <a:xfrm>
            <a:off x="8693919" y="5573697"/>
            <a:ext cx="237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/>
          <p:nvPr/>
        </p:nvGrpSpPr>
        <p:grpSpPr>
          <a:xfrm>
            <a:off x="-102353" y="1338565"/>
            <a:ext cx="540000" cy="135950"/>
            <a:chOff x="-41988" y="1338565"/>
            <a:chExt cx="443462" cy="135950"/>
          </a:xfrm>
        </p:grpSpPr>
        <p:cxnSp>
          <p:nvCxnSpPr>
            <p:cNvPr id="70" name="直线连接符 69"/>
            <p:cNvCxnSpPr/>
            <p:nvPr/>
          </p:nvCxnSpPr>
          <p:spPr>
            <a:xfrm>
              <a:off x="-41988" y="1338565"/>
              <a:ext cx="443462" cy="0"/>
            </a:xfrm>
            <a:prstGeom prst="line">
              <a:avLst/>
            </a:prstGeom>
            <a:ln w="38100" cap="rnd">
              <a:solidFill>
                <a:srgbClr val="1D57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/>
            <p:cNvCxnSpPr/>
            <p:nvPr/>
          </p:nvCxnSpPr>
          <p:spPr>
            <a:xfrm>
              <a:off x="-41988" y="1406091"/>
              <a:ext cx="443462" cy="0"/>
            </a:xfrm>
            <a:prstGeom prst="line">
              <a:avLst/>
            </a:prstGeom>
            <a:ln w="38100" cap="rnd">
              <a:solidFill>
                <a:srgbClr val="BC50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连接符 76"/>
            <p:cNvCxnSpPr/>
            <p:nvPr/>
          </p:nvCxnSpPr>
          <p:spPr>
            <a:xfrm>
              <a:off x="-41988" y="1474515"/>
              <a:ext cx="443462" cy="0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图表 9"/>
          <p:cNvGraphicFramePr/>
          <p:nvPr/>
        </p:nvGraphicFramePr>
        <p:xfrm>
          <a:off x="540143" y="4115192"/>
          <a:ext cx="2350370" cy="2297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12" name="直线连接符 11"/>
          <p:cNvCxnSpPr/>
          <p:nvPr/>
        </p:nvCxnSpPr>
        <p:spPr>
          <a:xfrm>
            <a:off x="3032739" y="4192093"/>
            <a:ext cx="18824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096111" y="3882925"/>
            <a:ext cx="11117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集装箱涂料</a:t>
            </a:r>
            <a:endParaRPr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11946" y="4183781"/>
            <a:ext cx="1420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58</a:t>
            </a:r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,</a:t>
            </a:r>
            <a:r>
              <a:rPr lang="zh-CN" altLang="en-US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218</a:t>
            </a:r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.</a:t>
            </a:r>
            <a:r>
              <a:rPr lang="zh-CN" altLang="en-US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86 </a:t>
            </a:r>
            <a:r>
              <a:rPr lang="zh-CN" altLang="en-US" sz="1100" dirty="0"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万元</a:t>
            </a:r>
            <a:endParaRPr lang="zh-CN" altLang="en-US" sz="1200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2771" y="4183780"/>
            <a:ext cx="7676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monyOS Sans" panose="00000500000000000000" pitchFamily="2" charset="0"/>
                <a:ea typeface="微软雅黑" panose="020B0503020204020204" pitchFamily="34" charset="-122"/>
              </a:rPr>
              <a:t>76.79</a:t>
            </a: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%</a:t>
            </a:r>
            <a:endParaRPr lang="zh-CN" altLang="en-US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cxnSp>
        <p:nvCxnSpPr>
          <p:cNvPr id="26" name="直线连接符 25"/>
          <p:cNvCxnSpPr/>
          <p:nvPr/>
        </p:nvCxnSpPr>
        <p:spPr>
          <a:xfrm>
            <a:off x="3038681" y="5136115"/>
            <a:ext cx="18824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02053" y="4826947"/>
            <a:ext cx="11117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风电涂料</a:t>
            </a:r>
            <a:endParaRPr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17888" y="5127803"/>
            <a:ext cx="1420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16,316.36</a:t>
            </a:r>
            <a:r>
              <a: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万元</a:t>
            </a:r>
            <a:endParaRPr lang="zh-CN" altLang="en-US" sz="1200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98713" y="5127802"/>
            <a:ext cx="7676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21.52</a:t>
            </a: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%</a:t>
            </a:r>
            <a:endParaRPr lang="zh-CN" altLang="en-US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cxnSp>
        <p:nvCxnSpPr>
          <p:cNvPr id="30" name="直线连接符 29"/>
          <p:cNvCxnSpPr/>
          <p:nvPr/>
        </p:nvCxnSpPr>
        <p:spPr>
          <a:xfrm>
            <a:off x="3038681" y="6080136"/>
            <a:ext cx="18824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3102053" y="5770968"/>
            <a:ext cx="1430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其他工业涂料</a:t>
            </a:r>
            <a:endParaRPr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17888" y="6071824"/>
            <a:ext cx="1420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1,242.62</a:t>
            </a:r>
            <a:r>
              <a: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万元</a:t>
            </a:r>
            <a:endParaRPr lang="zh-CN" altLang="en-US" sz="1200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98713" y="6071823"/>
            <a:ext cx="7676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1.64</a:t>
            </a:r>
            <a:r>
              <a:rPr kumimoji="0" lang="en-US" altLang="zh-CN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%</a:t>
            </a:r>
            <a:endParaRPr lang="zh-CN" altLang="en-US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52821" y="5000930"/>
            <a:ext cx="1345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HarmonyOS Sans" panose="00000500000000000000" pitchFamily="2" charset="0"/>
                <a:ea typeface="微软雅黑" panose="020B0503020204020204" pitchFamily="34" charset="-122"/>
              </a:rPr>
              <a:t>2024</a:t>
            </a:r>
            <a:r>
              <a:rPr kumimoji="1" lang="zh-CN" altLang="en-US" sz="1400" b="1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年上半年</a:t>
            </a:r>
            <a:endParaRPr kumimoji="1" lang="en-US" altLang="zh-CN" sz="1400" b="1" dirty="0"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  <a:p>
            <a:pPr algn="dist"/>
            <a:r>
              <a:rPr kumimoji="1" lang="zh-CN" altLang="en-US" sz="1400" b="1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营业收入结构</a:t>
            </a:r>
            <a:endParaRPr kumimoji="1" lang="zh-CN" altLang="en-US" sz="1400" b="1" dirty="0"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5333" y="5338374"/>
            <a:ext cx="12186667" cy="1016280"/>
          </a:xfrm>
          <a:prstGeom prst="rect">
            <a:avLst/>
          </a:prstGeom>
          <a:solidFill>
            <a:srgbClr val="C5FFF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19200" y="166251"/>
            <a:ext cx="94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第二季度整体收入和净利润环比大幅增长，经营改善明显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8532" y="5408615"/>
            <a:ext cx="10316498" cy="937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分季度来看，</a:t>
            </a:r>
            <a:r>
              <a:rPr lang="zh-CN" altLang="en-US" sz="1600" b="1" dirty="0">
                <a:solidFill>
                  <a:srgbClr val="FF000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公司的营业收入及净利润均呈现明显的环比增长趋势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。其中，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营业收入由第一季度的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 3.02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亿元提升至第二季度的 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4.56 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亿元，环比增长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51.08%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；净利润由第一季度的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 2,826.99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万元提高至第二季度的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 4,569.78 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万元，环比增长</a:t>
            </a:r>
            <a:r>
              <a:rPr lang="en-US" altLang="zh-CN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61.65%</a:t>
            </a:r>
            <a:r>
              <a:rPr lang="zh-CN" altLang="en-US" sz="16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。</a:t>
            </a:r>
            <a:endParaRPr lang="zh-CN" altLang="en-US" sz="1600" dirty="0">
              <a:solidFill>
                <a:schemeClr val="tx1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831599" y="4427607"/>
            <a:ext cx="5112000" cy="502292"/>
          </a:xfrm>
          <a:prstGeom prst="ellipse">
            <a:avLst/>
          </a:prstGeom>
          <a:solidFill>
            <a:srgbClr val="ECF3FF"/>
          </a:solidFill>
          <a:ln w="3175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0000">
                  <a:srgbClr val="1D577C"/>
                </a:gs>
                <a:gs pos="88000">
                  <a:srgbClr val="1D577C"/>
                </a:gs>
                <a:gs pos="100000">
                  <a:srgbClr val="1D577C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442685" y="4427607"/>
            <a:ext cx="5112000" cy="502292"/>
          </a:xfrm>
          <a:prstGeom prst="ellipse">
            <a:avLst/>
          </a:prstGeom>
          <a:solidFill>
            <a:srgbClr val="ECF3FF"/>
          </a:solidFill>
          <a:ln w="3175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9000">
                  <a:srgbClr val="1D577C"/>
                </a:gs>
                <a:gs pos="87000">
                  <a:srgbClr val="1D577C"/>
                </a:gs>
                <a:gs pos="99000">
                  <a:srgbClr val="1D577C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2010367" y="4594128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第一季度</a:t>
            </a:r>
            <a:endParaRPr kumimoji="1" lang="zh-CN" altLang="en-US" sz="1200" dirty="0"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66969" y="4594127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第二季度</a:t>
            </a:r>
            <a:endParaRPr kumimoji="1" lang="zh-CN" altLang="en-US" sz="1200" dirty="0"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616058" y="4588248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第一季度</a:t>
            </a:r>
            <a:endParaRPr kumimoji="1" lang="zh-CN" altLang="en-US" sz="1200" dirty="0"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726180" y="4588247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第二季度</a:t>
            </a:r>
            <a:endParaRPr kumimoji="1" lang="zh-CN" altLang="en-US" sz="1200" dirty="0"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cxnSp>
        <p:nvCxnSpPr>
          <p:cNvPr id="37" name="直线连接符 36"/>
          <p:cNvCxnSpPr/>
          <p:nvPr/>
        </p:nvCxnSpPr>
        <p:spPr>
          <a:xfrm>
            <a:off x="2416888" y="2362360"/>
            <a:ext cx="1459653" cy="0"/>
          </a:xfrm>
          <a:prstGeom prst="line">
            <a:avLst/>
          </a:prstGeom>
          <a:ln w="25400">
            <a:solidFill>
              <a:srgbClr val="C00000"/>
            </a:solidFill>
            <a:prstDash val="sysDot"/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496854" y="2131510"/>
            <a:ext cx="11325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51.08</a:t>
            </a:r>
            <a:r>
              <a:rPr kumimoji="1" lang="en-US" altLang="zh-CN" sz="1100" b="1" dirty="0">
                <a:solidFill>
                  <a:srgbClr val="C00000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%</a:t>
            </a:r>
            <a:endParaRPr kumimoji="1" lang="zh-CN" altLang="en-US" sz="1200" b="1" dirty="0">
              <a:solidFill>
                <a:srgbClr val="C00000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cxnSp>
        <p:nvCxnSpPr>
          <p:cNvPr id="47" name="直线连接符 46"/>
          <p:cNvCxnSpPr/>
          <p:nvPr/>
        </p:nvCxnSpPr>
        <p:spPr>
          <a:xfrm>
            <a:off x="7975758" y="1947103"/>
            <a:ext cx="1512000" cy="0"/>
          </a:xfrm>
          <a:prstGeom prst="line">
            <a:avLst/>
          </a:prstGeom>
          <a:ln w="25400">
            <a:solidFill>
              <a:srgbClr val="C00000"/>
            </a:solidFill>
            <a:prstDash val="sysDot"/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8153386" y="1710988"/>
            <a:ext cx="111055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61.65</a:t>
            </a:r>
            <a:r>
              <a:rPr kumimoji="1" lang="en-US" altLang="zh-CN" sz="1100" b="1" dirty="0">
                <a:solidFill>
                  <a:srgbClr val="C00000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%</a:t>
            </a:r>
            <a:endParaRPr kumimoji="1" lang="zh-CN" altLang="en-US" sz="1200" b="1" dirty="0">
              <a:solidFill>
                <a:srgbClr val="C00000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26521" y="1162565"/>
            <a:ext cx="28854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2024</a:t>
            </a:r>
            <a:r>
              <a:rPr kumimoji="1" lang="zh-CN" altLang="en-US" b="1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年季度营业收入 </a:t>
            </a:r>
            <a:r>
              <a:rPr kumimoji="1" lang="en-US" altLang="zh-CN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(</a:t>
            </a:r>
            <a:r>
              <a:rPr kumimoji="1" lang="zh-CN" altLang="en-US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亿元</a:t>
            </a:r>
            <a:r>
              <a:rPr kumimoji="1" lang="en-US" altLang="zh-CN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)</a:t>
            </a:r>
            <a:endParaRPr kumimoji="1" lang="zh-CN" altLang="en-US" dirty="0"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299066" y="1162047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2024</a:t>
            </a:r>
            <a:r>
              <a:rPr kumimoji="1" lang="zh-CN" altLang="en-US" b="1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年季度净利润 </a:t>
            </a:r>
            <a:r>
              <a:rPr kumimoji="1" lang="en-US" altLang="zh-CN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(</a:t>
            </a:r>
            <a:r>
              <a:rPr kumimoji="1" lang="zh-CN" altLang="en-US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万元</a:t>
            </a:r>
            <a:r>
              <a:rPr kumimoji="1" lang="en-US" altLang="zh-CN" sz="1600" dirty="0"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)</a:t>
            </a:r>
            <a:endParaRPr kumimoji="1" lang="zh-CN" altLang="en-US" dirty="0"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cxnSp>
        <p:nvCxnSpPr>
          <p:cNvPr id="53" name="直线连接符 52"/>
          <p:cNvCxnSpPr/>
          <p:nvPr/>
        </p:nvCxnSpPr>
        <p:spPr>
          <a:xfrm>
            <a:off x="850266" y="1589120"/>
            <a:ext cx="296487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连接符 53"/>
          <p:cNvCxnSpPr/>
          <p:nvPr/>
        </p:nvCxnSpPr>
        <p:spPr>
          <a:xfrm>
            <a:off x="6299066" y="1589120"/>
            <a:ext cx="296487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柱体 3"/>
          <p:cNvSpPr/>
          <p:nvPr/>
        </p:nvSpPr>
        <p:spPr>
          <a:xfrm>
            <a:off x="3953793" y="2330284"/>
            <a:ext cx="966476" cy="2284210"/>
          </a:xfrm>
          <a:prstGeom prst="can">
            <a:avLst/>
          </a:prstGeom>
          <a:solidFill>
            <a:srgbClr val="BC50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柱体 5"/>
          <p:cNvSpPr/>
          <p:nvPr/>
        </p:nvSpPr>
        <p:spPr>
          <a:xfrm>
            <a:off x="1941565" y="3059486"/>
            <a:ext cx="966476" cy="1555008"/>
          </a:xfrm>
          <a:prstGeom prst="can">
            <a:avLst/>
          </a:prstGeom>
          <a:solidFill>
            <a:srgbClr val="BC50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012280" y="3360196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3.02</a:t>
            </a:r>
            <a:endParaRPr kumimoji="1" lang="zh-CN" altLang="en-US" sz="2400" b="1" dirty="0">
              <a:solidFill>
                <a:schemeClr val="bg1"/>
              </a:solidFill>
              <a:latin typeface="HarmonyOS Sans" panose="00000500000000000000" pitchFamily="2" charset="0"/>
              <a:ea typeface="思源黑体 CN Heavy" panose="020B0A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64971" y="2681014"/>
            <a:ext cx="981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4.56</a:t>
            </a:r>
            <a:endParaRPr kumimoji="1" lang="zh-CN" altLang="en-US" sz="3200" b="1" dirty="0">
              <a:solidFill>
                <a:schemeClr val="bg1"/>
              </a:solidFill>
              <a:latin typeface="HarmonyOS Sans" panose="00000500000000000000" pitchFamily="2" charset="0"/>
              <a:ea typeface="思源黑体 CN Heavy" panose="020B0A00000000000000" pitchFamily="34" charset="-128"/>
            </a:endParaRPr>
          </a:p>
        </p:txBody>
      </p:sp>
      <p:cxnSp>
        <p:nvCxnSpPr>
          <p:cNvPr id="40" name="直线连接符 39"/>
          <p:cNvCxnSpPr/>
          <p:nvPr/>
        </p:nvCxnSpPr>
        <p:spPr>
          <a:xfrm>
            <a:off x="2430301" y="2352834"/>
            <a:ext cx="0" cy="828000"/>
          </a:xfrm>
          <a:prstGeom prst="line">
            <a:avLst/>
          </a:prstGeom>
          <a:ln w="254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柱体 9"/>
          <p:cNvSpPr/>
          <p:nvPr/>
        </p:nvSpPr>
        <p:spPr>
          <a:xfrm>
            <a:off x="9449756" y="1910700"/>
            <a:ext cx="1328375" cy="2710177"/>
          </a:xfrm>
          <a:prstGeom prst="can">
            <a:avLst/>
          </a:prstGeom>
          <a:solidFill>
            <a:srgbClr val="247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柱体 10"/>
          <p:cNvSpPr/>
          <p:nvPr/>
        </p:nvSpPr>
        <p:spPr>
          <a:xfrm>
            <a:off x="7340179" y="2907819"/>
            <a:ext cx="1328375" cy="1708593"/>
          </a:xfrm>
          <a:prstGeom prst="can">
            <a:avLst/>
          </a:prstGeom>
          <a:solidFill>
            <a:srgbClr val="247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7349760" y="3448497"/>
            <a:ext cx="1286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2</a:t>
            </a:r>
            <a:r>
              <a:rPr lang="en-US" altLang="zh-CN" sz="20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,</a:t>
            </a:r>
            <a:r>
              <a:rPr lang="zh-CN" altLang="en-US" sz="2000" b="1" dirty="0">
                <a:solidFill>
                  <a:schemeClr val="bg1"/>
                </a:solidFill>
                <a:latin typeface="HarmonyOS Sans" panose="00000500000000000000" pitchFamily="2" charset="0"/>
                <a:ea typeface="思源黑体 CN Heavy" panose="020B0A00000000000000" pitchFamily="34" charset="-128"/>
              </a:rPr>
              <a:t>826.99</a:t>
            </a:r>
            <a:endParaRPr lang="zh-CN" altLang="en-US" sz="2000" b="1" dirty="0">
              <a:solidFill>
                <a:schemeClr val="bg1"/>
              </a:solidFill>
              <a:latin typeface="HarmonyOS Sans" panose="00000500000000000000" pitchFamily="2" charset="0"/>
              <a:ea typeface="思源黑体 CN Heavy" panose="020B0A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58908" y="2485144"/>
            <a:ext cx="1510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2400" b="1" dirty="0">
                <a:latin typeface="HarmonyOS Sans" panose="00000500000000000000" pitchFamily="2" charset="0"/>
                <a:ea typeface="思源黑体 CN Heavy" panose="020B0A00000000000000" pitchFamily="34" charset="-128"/>
              </a:rPr>
              <a:t>4</a:t>
            </a:r>
            <a:r>
              <a:rPr lang="en-US" altLang="zh-CN" sz="2400" b="1" dirty="0">
                <a:latin typeface="HarmonyOS Sans" panose="00000500000000000000" pitchFamily="2" charset="0"/>
                <a:ea typeface="思源黑体 CN Heavy" panose="020B0A00000000000000" pitchFamily="34" charset="-128"/>
              </a:rPr>
              <a:t>,</a:t>
            </a:r>
            <a:r>
              <a:rPr lang="zh-CN" altLang="en-US" sz="2400" b="1" dirty="0">
                <a:latin typeface="HarmonyOS Sans" panose="00000500000000000000" pitchFamily="2" charset="0"/>
                <a:ea typeface="思源黑体 CN Heavy" panose="020B0A00000000000000" pitchFamily="34" charset="-128"/>
              </a:rPr>
              <a:t>569.78</a:t>
            </a:r>
            <a:endParaRPr lang="zh-CN" altLang="en-US" sz="2400" b="1" dirty="0">
              <a:latin typeface="HarmonyOS Sans" panose="00000500000000000000" pitchFamily="2" charset="0"/>
              <a:ea typeface="思源黑体 CN Heavy" panose="020B0A00000000000000" pitchFamily="34" charset="-128"/>
            </a:endParaRPr>
          </a:p>
        </p:txBody>
      </p:sp>
      <p:cxnSp>
        <p:nvCxnSpPr>
          <p:cNvPr id="48" name="直线连接符 47"/>
          <p:cNvCxnSpPr/>
          <p:nvPr/>
        </p:nvCxnSpPr>
        <p:spPr>
          <a:xfrm>
            <a:off x="7989172" y="1937578"/>
            <a:ext cx="0" cy="1116000"/>
          </a:xfrm>
          <a:prstGeom prst="line">
            <a:avLst/>
          </a:prstGeom>
          <a:ln w="254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矩形 1351"/>
          <p:cNvSpPr/>
          <p:nvPr/>
        </p:nvSpPr>
        <p:spPr>
          <a:xfrm>
            <a:off x="7038109" y="1667702"/>
            <a:ext cx="4696691" cy="1005201"/>
          </a:xfrm>
          <a:prstGeom prst="rect">
            <a:avLst/>
          </a:prstGeom>
          <a:solidFill>
            <a:srgbClr val="1D57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314" name="文本框 1313"/>
          <p:cNvSpPr txBox="1"/>
          <p:nvPr/>
        </p:nvSpPr>
        <p:spPr>
          <a:xfrm>
            <a:off x="1219200" y="166251"/>
            <a:ext cx="536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集装箱涂料业务突飞猛进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1324" name="文本框 1323"/>
          <p:cNvSpPr txBox="1"/>
          <p:nvPr/>
        </p:nvSpPr>
        <p:spPr>
          <a:xfrm>
            <a:off x="978535" y="1715770"/>
            <a:ext cx="5117465" cy="17132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zh-CN" altLang="en-US" sz="1400" dirty="0">
                <a:latin typeface="思源黑体 CN" panose="020B0500000000000000" charset="-122"/>
                <a:ea typeface="思源黑体 CN" panose="020B0500000000000000" charset="-122"/>
              </a:rPr>
              <a:t>集装箱行业的回暖带动了大量的集装箱涂料需求，</a:t>
            </a:r>
            <a:r>
              <a:rPr kumimoji="1" lang="zh-CN" altLang="en-US" sz="1400" dirty="0">
                <a:latin typeface="思源黑体 CN" panose="020B0500000000000000" charset="-122"/>
                <a:ea typeface="思源黑体 CN" panose="020B0500000000000000" charset="-122"/>
              </a:rPr>
              <a:t>公司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</a:rPr>
              <a:t>集装箱涂料</a:t>
            </a:r>
            <a:r>
              <a:rPr kumimoji="1" lang="zh-CN" altLang="en-US" sz="1400" dirty="0">
                <a:latin typeface="思源黑体 CN" panose="020B0500000000000000" charset="-122"/>
                <a:ea typeface="思源黑体 CN" panose="020B0500000000000000" charset="-122"/>
              </a:rPr>
              <a:t>业务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</a:rPr>
              <a:t>销售亮眼飙升</a:t>
            </a:r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，</a:t>
            </a:r>
            <a:r>
              <a:rPr kumimoji="1" lang="en-US" altLang="zh-CN" sz="1400" b="1" dirty="0">
                <a:latin typeface="HarmonyOS Sans" panose="00000500000000000000" pitchFamily="2" charset="0"/>
                <a:ea typeface="Source Han Sans CN Bold" panose="020B0500000000000000" pitchFamily="34" charset="-128"/>
              </a:rPr>
              <a:t>2024</a:t>
            </a:r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年</a:t>
            </a:r>
            <a:r>
              <a:rPr kumimoji="1" lang="zh-CN" altLang="en-US" b="1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上半年</a:t>
            </a:r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已超越或接近</a:t>
            </a:r>
            <a:r>
              <a:rPr kumimoji="1" lang="en-US" altLang="zh-CN" sz="1400" b="1" dirty="0">
                <a:latin typeface="HarmonyOS Sans" panose="00000500000000000000" pitchFamily="2" charset="0"/>
                <a:ea typeface="Source Han Sans CN Bold" panose="020B0500000000000000" pitchFamily="34" charset="-128"/>
              </a:rPr>
              <a:t>2023</a:t>
            </a:r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年</a:t>
            </a:r>
            <a:r>
              <a:rPr kumimoji="1" lang="zh-CN" altLang="en-US" b="1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全年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水平。</a:t>
            </a:r>
            <a:r>
              <a:rPr kumimoji="1" lang="en-US" altLang="zh-CN" sz="14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</a:t>
            </a:r>
            <a:r>
              <a:rPr kumimoji="1" lang="zh-CN" altLang="en-US" sz="14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年上半年集装箱涂料销售均价为</a:t>
            </a:r>
            <a:r>
              <a:rPr kumimoji="1" lang="en-US" altLang="zh-CN" sz="14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15,180.43</a:t>
            </a:r>
            <a:r>
              <a:rPr kumimoji="1" lang="zh-CN" altLang="en-US" sz="14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元，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季度均价环比上涨</a:t>
            </a:r>
            <a:r>
              <a:rPr kumimoji="1" lang="en-US" altLang="zh-CN" sz="1400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4.15%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。</a:t>
            </a:r>
            <a:r>
              <a:rPr kumimoji="1" lang="zh-CN" altLang="en-US" sz="14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与此同时，集装箱涂料毛利率也在持续提升中</a:t>
            </a:r>
            <a:r>
              <a:rPr kumimoji="1" lang="zh-CN" altLang="en-US" sz="1400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。</a:t>
            </a:r>
            <a:endParaRPr kumimoji="1" lang="en-US" altLang="zh-CN" sz="1400" b="1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326" name="矩形 1325" descr="e7d195523061f1c0e9b3ffe7e44df0ff734887e5df9cafe85410467C7D4BF498388736C4A47BDD8DF8E410732F89EB20E3DD26C0AE63ED6FC8FD81476FCC37DE72C787945F58CBA99AD5DEF472EB0F4004B9DEB06EDEFF04C99E9B0601BDDD150462851A4B8F558ECE1B3F11D824673E780A119FDBD9F4C96BDBFFAE9A65BC2AFA6324550DCF196885465813010A896B"/>
          <p:cNvSpPr/>
          <p:nvPr/>
        </p:nvSpPr>
        <p:spPr>
          <a:xfrm>
            <a:off x="0" y="1917700"/>
            <a:ext cx="524797" cy="111842"/>
          </a:xfrm>
          <a:prstGeom prst="rect">
            <a:avLst/>
          </a:prstGeom>
          <a:solidFill>
            <a:srgbClr val="1D57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7" name="矩形 1326" descr="e7d195523061f1c0e9b3ffe7e44df0ff734887e5df9cafe85410467C7D4BF498388736C4A47BDD8DF8E410732F89EB20E3DD26C0AE63ED6FC8FD81476FCC37DE72C787945F58CBA99AD5DEF472EB0F4004B9DEB06EDEFF04C99E9B0601BDDD150462851A4B8F558ECE1B3F11D824673E780A119FDBD9F4C96BDBFFAE9A65BC2AFA6324550DCF196885465813010A896B"/>
          <p:cNvSpPr/>
          <p:nvPr/>
        </p:nvSpPr>
        <p:spPr>
          <a:xfrm>
            <a:off x="0" y="2128479"/>
            <a:ext cx="524797" cy="111842"/>
          </a:xfrm>
          <a:prstGeom prst="rect">
            <a:avLst/>
          </a:prstGeom>
          <a:solidFill>
            <a:srgbClr val="BC5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8" name="矩形 1327" descr="e7d195523061f1c0e9b3ffe7e44df0ff734887e5df9cafe85410467C7D4BF498388736C4A47BDD8DF8E410732F89EB20E3DD26C0AE63ED6FC8FD81476FCC37DE72C787945F58CBA99AD5DEF472EB0F4004B9DEB06EDEFF04C99E9B0601BDDD150462851A4B8F558ECE1B3F11D824673E780A119FDBD9F4C96BDBFFAE9A65BC2AFA6324550DCF196885465813010A896B"/>
          <p:cNvSpPr/>
          <p:nvPr/>
        </p:nvSpPr>
        <p:spPr>
          <a:xfrm>
            <a:off x="0" y="2339258"/>
            <a:ext cx="524797" cy="1118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9" name="L 形 1328" descr="e7d195523061f1c0e9b3ffe7e44df0ff734887e5df9cafe85410467C7D4BF498388736C4A47BDD8DF8E410732F89EB20E3DD26C0AE63ED6FC8FD81476FCC37DE72C787945F58CBA99AD5DEF472EB0F4004B9DEB06EDEFF04C99E9B0601BDDD150462851A4B8F558ECE1B3F11D824673E780A119FDBD9F4C96BDBFFAE9A65BC2AFA6324550DCF196885465813010A896B"/>
          <p:cNvSpPr/>
          <p:nvPr/>
        </p:nvSpPr>
        <p:spPr>
          <a:xfrm rot="10800000">
            <a:off x="6074224" y="1645931"/>
            <a:ext cx="444500" cy="444500"/>
          </a:xfrm>
          <a:prstGeom prst="corner">
            <a:avLst>
              <a:gd name="adj1" fmla="val 5682"/>
              <a:gd name="adj2" fmla="val 681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30" name="L 形 1329" descr="e7d195523061f1c0e9b3ffe7e44df0ff734887e5df9cafe85410467C7D4BF498388736C4A47BDD8DF8E410732F89EB20E3DD26C0AE63ED6FC8FD81476FCC37DE72C787945F58CBA99AD5DEF472EB0F4004B9DEB06EDEFF04C99E9B0601BDDD150462851A4B8F558ECE1B3F11D824673E780A119FDBD9F4C96BDBFFAE9A65BC2AFA6324550DCF196885465813010A896B"/>
          <p:cNvSpPr/>
          <p:nvPr/>
        </p:nvSpPr>
        <p:spPr>
          <a:xfrm rot="10800000" flipV="1">
            <a:off x="6074224" y="5651224"/>
            <a:ext cx="444500" cy="444500"/>
          </a:xfrm>
          <a:prstGeom prst="corner">
            <a:avLst>
              <a:gd name="adj1" fmla="val 5682"/>
              <a:gd name="adj2" fmla="val 681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334" name="图表 1333"/>
          <p:cNvGraphicFramePr/>
          <p:nvPr/>
        </p:nvGraphicFramePr>
        <p:xfrm>
          <a:off x="880556" y="4032310"/>
          <a:ext cx="2590801" cy="196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35" name="图表 1334"/>
          <p:cNvGraphicFramePr/>
          <p:nvPr/>
        </p:nvGraphicFramePr>
        <p:xfrm>
          <a:off x="3829253" y="3709260"/>
          <a:ext cx="2648547" cy="2290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37" name="直线连接符 1336"/>
          <p:cNvCxnSpPr/>
          <p:nvPr/>
        </p:nvCxnSpPr>
        <p:spPr>
          <a:xfrm>
            <a:off x="1263505" y="3847806"/>
            <a:ext cx="17229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" name="文本框 1338"/>
          <p:cNvSpPr txBox="1"/>
          <p:nvPr/>
        </p:nvSpPr>
        <p:spPr>
          <a:xfrm>
            <a:off x="1185870" y="354003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集装箱涂料销量</a:t>
            </a:r>
            <a:endParaRPr kumimoji="1"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1340" name="文本框 1339"/>
          <p:cNvSpPr txBox="1"/>
          <p:nvPr/>
        </p:nvSpPr>
        <p:spPr>
          <a:xfrm>
            <a:off x="2238216" y="384779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1000" dirty="0"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单位：万吨</a:t>
            </a:r>
            <a:endParaRPr kumimoji="1" lang="zh-CN" altLang="en-US" sz="1000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cxnSp>
        <p:nvCxnSpPr>
          <p:cNvPr id="1341" name="直线连接符 1340"/>
          <p:cNvCxnSpPr/>
          <p:nvPr/>
        </p:nvCxnSpPr>
        <p:spPr>
          <a:xfrm>
            <a:off x="4298120" y="3847299"/>
            <a:ext cx="17229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2" name="文本框 1341"/>
          <p:cNvSpPr txBox="1"/>
          <p:nvPr/>
        </p:nvSpPr>
        <p:spPr>
          <a:xfrm>
            <a:off x="4220485" y="3539532"/>
            <a:ext cx="1690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集装箱涂料销售额</a:t>
            </a:r>
            <a:endParaRPr kumimoji="1"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1343" name="文本框 1342"/>
          <p:cNvSpPr txBox="1"/>
          <p:nvPr/>
        </p:nvSpPr>
        <p:spPr>
          <a:xfrm>
            <a:off x="5272831" y="384729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1000" dirty="0"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单位：亿元</a:t>
            </a:r>
            <a:endParaRPr kumimoji="1" lang="zh-CN" altLang="en-US" sz="1000" dirty="0"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</p:txBody>
      </p:sp>
      <p:sp>
        <p:nvSpPr>
          <p:cNvPr id="1345" name="文本框 1344"/>
          <p:cNvSpPr txBox="1"/>
          <p:nvPr/>
        </p:nvSpPr>
        <p:spPr>
          <a:xfrm>
            <a:off x="7273925" y="1665605"/>
            <a:ext cx="4215765" cy="9626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截止目前，公司已进入 </a:t>
            </a:r>
            <a:r>
              <a:rPr lang="zh-CN" altLang="en-US" sz="1400" dirty="0">
                <a:solidFill>
                  <a:schemeClr val="bg1"/>
                </a:solidFill>
                <a:latin typeface="HarmonyOS Sans" panose="00000500000000000000" pitchFamily="2" charset="0"/>
                <a:ea typeface="思源黑体 CN Normal" panose="020B0400000000000000" pitchFamily="34" charset="-128"/>
              </a:rPr>
              <a:t>9</a:t>
            </a:r>
            <a:r>
              <a:rPr lang="zh-CN" altLang="en-US" sz="1400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 家全球排名前十的集装箱航运公司、</a:t>
            </a:r>
            <a:r>
              <a:rPr lang="zh-CN" altLang="en-US" sz="1400" dirty="0">
                <a:solidFill>
                  <a:schemeClr val="bg1"/>
                </a:solidFill>
                <a:latin typeface="HarmonyOS Sans" panose="00000500000000000000" pitchFamily="2" charset="0"/>
                <a:ea typeface="思源黑体 CN Normal" panose="020B0400000000000000" pitchFamily="34" charset="-128"/>
              </a:rPr>
              <a:t>8</a:t>
            </a:r>
            <a:r>
              <a:rPr lang="zh-CN" altLang="en-US" sz="1400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 家全球排名前十的集装箱租赁公司的认可供应商名录。</a:t>
            </a:r>
            <a:endParaRPr lang="zh-CN" altLang="en-US" sz="1400" dirty="0">
              <a:solidFill>
                <a:schemeClr val="bg1"/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347" name="文本框 1346"/>
          <p:cNvSpPr txBox="1"/>
          <p:nvPr/>
        </p:nvSpPr>
        <p:spPr>
          <a:xfrm>
            <a:off x="7274106" y="2753121"/>
            <a:ext cx="20504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集装箱航运公司：</a:t>
            </a:r>
            <a:endParaRPr lang="en-US" altLang="zh-CN" sz="12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1349" name="文本框 1348"/>
          <p:cNvSpPr txBox="1"/>
          <p:nvPr/>
        </p:nvSpPr>
        <p:spPr>
          <a:xfrm>
            <a:off x="7273925" y="3034665"/>
            <a:ext cx="4338955" cy="6864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Maersk、CMA CGM、COSCO、OOCL、Hapag-Lloyd、</a:t>
            </a:r>
            <a:r>
              <a:rPr lang="zh-CN" altLang="en-US" sz="1200" b="1" dirty="0">
                <a:solidFill>
                  <a:srgbClr val="FF0000"/>
                </a:solidFill>
                <a:latin typeface="Instrument Sans" pitchFamily="2" charset="0"/>
                <a:ea typeface="思源黑体 CN Normal" panose="020B0400000000000000" pitchFamily="34" charset="-128"/>
              </a:rPr>
              <a:t>ONE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、Evergreen、HMM、Yang Ming、ZIM、 Wan Hai、PIL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等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350" name="文本框 1349"/>
          <p:cNvSpPr txBox="1"/>
          <p:nvPr/>
        </p:nvSpPr>
        <p:spPr>
          <a:xfrm>
            <a:off x="7274106" y="3842894"/>
            <a:ext cx="20504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集装箱租赁公司：</a:t>
            </a:r>
            <a:endParaRPr lang="en-US" altLang="zh-CN" sz="12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1351" name="文本框 1350"/>
          <p:cNvSpPr txBox="1"/>
          <p:nvPr/>
        </p:nvSpPr>
        <p:spPr>
          <a:xfrm>
            <a:off x="7273925" y="4123055"/>
            <a:ext cx="419735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200" b="1" dirty="0">
                <a:solidFill>
                  <a:srgbClr val="FF0000"/>
                </a:solidFill>
                <a:latin typeface="Instrument Sans" pitchFamily="2" charset="0"/>
                <a:ea typeface="思源黑体 CN Normal" panose="020B0400000000000000" pitchFamily="34" charset="-128"/>
              </a:rPr>
              <a:t>TIL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Textainer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Seaco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CAI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SeaCube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BlueSky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 </a:t>
            </a:r>
            <a:r>
              <a:rPr lang="en-GB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GCI</a:t>
            </a:r>
            <a:r>
              <a:rPr lang="zh-CN" alt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、</a:t>
            </a:r>
            <a:r>
              <a:rPr lang="en-GB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Touax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Instrument Sans" pitchFamily="2" charset="0"/>
                <a:ea typeface="思源黑体 CN Normal" panose="020B0400000000000000" pitchFamily="34" charset="-128"/>
              </a:rPr>
              <a:t>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等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353" name="矩形 1352"/>
          <p:cNvSpPr/>
          <p:nvPr/>
        </p:nvSpPr>
        <p:spPr>
          <a:xfrm>
            <a:off x="7033487" y="4752109"/>
            <a:ext cx="4696691" cy="1302180"/>
          </a:xfrm>
          <a:prstGeom prst="rect">
            <a:avLst/>
          </a:prstGeom>
          <a:solidFill>
            <a:srgbClr val="A344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55" name="文本框 1354"/>
          <p:cNvSpPr txBox="1"/>
          <p:nvPr/>
        </p:nvSpPr>
        <p:spPr>
          <a:xfrm>
            <a:off x="7405370" y="4752340"/>
            <a:ext cx="4084320" cy="12503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2200"/>
              </a:lnSpc>
            </a:pPr>
            <a:r>
              <a:rPr lang="zh-CN" altLang="en-US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公司参与了集装箱行业协会</a:t>
            </a:r>
            <a:r>
              <a:rPr lang="zh-CN" altLang="en-US" dirty="0">
                <a:latin typeface="Instrument Sans" pitchFamily="2" charset="0"/>
                <a:ea typeface="思源黑体 CN Normal" panose="020B0400000000000000" pitchFamily="34" charset="-128"/>
              </a:rPr>
              <a:t> ISO </a:t>
            </a:r>
            <a:r>
              <a:rPr lang="zh-CN" altLang="en-US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标准集装箱用水性涂料团体标准 </a:t>
            </a:r>
            <a:r>
              <a:rPr lang="zh-CN" altLang="en-US" dirty="0">
                <a:latin typeface="Instrument Sans" pitchFamily="2" charset="0"/>
                <a:ea typeface="思源黑体 CN Normal" panose="020B0400000000000000" pitchFamily="34" charset="-128"/>
              </a:rPr>
              <a:t>T/CCIASD </a:t>
            </a:r>
            <a:r>
              <a:rPr lang="zh-CN" altLang="en-US" dirty="0">
                <a:latin typeface="HarmonyOS Sans" panose="00000500000000000000" pitchFamily="2" charset="0"/>
                <a:ea typeface="思源黑体 CN Normal" panose="020B0400000000000000" pitchFamily="34" charset="-128"/>
              </a:rPr>
              <a:t>10012—2024 </a:t>
            </a:r>
            <a:r>
              <a:rPr lang="zh-CN" altLang="en-US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的制定，是起草单位之一。</a:t>
            </a:r>
            <a:r>
              <a:rPr lang="zh-CN" altLang="en-US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该标准自 </a:t>
            </a:r>
            <a:r>
              <a:rPr lang="zh-CN" altLang="en-US" b="1" dirty="0">
                <a:latin typeface="HarmonyOS Sans" panose="00000500000000000000" pitchFamily="2" charset="0"/>
                <a:ea typeface="Source Han Sans CN Bold" panose="020B0500000000000000" pitchFamily="34" charset="-128"/>
              </a:rPr>
              <a:t>2024</a:t>
            </a:r>
            <a:r>
              <a:rPr lang="zh-CN" altLang="en-US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 年</a:t>
            </a:r>
            <a:r>
              <a:rPr lang="zh-CN" altLang="en-US" b="1" dirty="0">
                <a:latin typeface="HarmonyOS Sans" panose="00000500000000000000" pitchFamily="2" charset="0"/>
                <a:ea typeface="Source Han Sans CN Bold" panose="020B0500000000000000" pitchFamily="34" charset="-128"/>
              </a:rPr>
              <a:t> 8 </a:t>
            </a:r>
            <a:r>
              <a:rPr lang="zh-CN" altLang="en-US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月 </a:t>
            </a:r>
            <a:r>
              <a:rPr lang="zh-CN" altLang="en-US" b="1" dirty="0">
                <a:latin typeface="HarmonyOS Sans" panose="00000500000000000000" pitchFamily="2" charset="0"/>
                <a:ea typeface="Source Han Sans CN Bold" panose="020B0500000000000000" pitchFamily="34" charset="-128"/>
              </a:rPr>
              <a:t>1 </a:t>
            </a:r>
            <a:r>
              <a:rPr lang="zh-CN" altLang="en-US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日起开始实施。</a:t>
            </a:r>
            <a:endParaRPr lang="zh-CN" altLang="en-US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63650" y="5730240"/>
            <a:ext cx="69215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2023</a:t>
            </a:r>
            <a:endParaRPr lang="en-US" altLang="zh-CN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1-12</a:t>
            </a:r>
            <a:r>
              <a:rPr lang="zh-CN" altLang="en-US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月</a:t>
            </a:r>
            <a:endParaRPr lang="zh-CN" altLang="en-US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480945" y="5730240"/>
            <a:ext cx="58293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</a:t>
            </a:r>
            <a:endParaRPr lang="en-US" altLang="zh-CN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1-6</a:t>
            </a:r>
            <a:r>
              <a:rPr lang="zh-CN" altLang="en-US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月</a:t>
            </a:r>
            <a:endParaRPr lang="zh-CN" altLang="en-US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126865" y="5697220"/>
            <a:ext cx="903605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2023</a:t>
            </a:r>
            <a:endParaRPr lang="en-US" altLang="zh-CN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1-12</a:t>
            </a:r>
            <a:r>
              <a:rPr lang="zh-CN" altLang="en-US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月</a:t>
            </a:r>
            <a:endParaRPr lang="zh-CN" altLang="en-US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5438140" y="5697220"/>
            <a:ext cx="63627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</a:t>
            </a:r>
            <a:endParaRPr lang="en-US" altLang="zh-CN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algn="ctr"/>
            <a:r>
              <a:rPr lang="en-US" altLang="zh-CN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1-6</a:t>
            </a:r>
            <a:r>
              <a:rPr lang="zh-CN" altLang="en-US" sz="100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月</a:t>
            </a:r>
            <a:endParaRPr lang="zh-CN" altLang="en-US" sz="100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816429" y="2322050"/>
            <a:ext cx="5279571" cy="4122023"/>
          </a:xfrm>
          <a:prstGeom prst="rect">
            <a:avLst/>
          </a:prstGeom>
          <a:solidFill>
            <a:srgbClr val="C5FFF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19200" y="166251"/>
            <a:ext cx="94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风电叶片涂料稳健前行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7008" y="2732077"/>
            <a:ext cx="4744193" cy="1219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2200"/>
              </a:lnSpc>
              <a:spcAft>
                <a:spcPts val="600"/>
              </a:spcAft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231775" indent="-231775">
              <a:buClr>
                <a:srgbClr val="1D577C"/>
              </a:buClr>
              <a:buSzPct val="120000"/>
              <a:buFont typeface="系统字体常规体"/>
              <a:buChar char="❖"/>
            </a:pPr>
            <a:r>
              <a:rPr lang="en-US" altLang="zh-CN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 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年上半年，在面临行业竞争的压力下，得益于市场竞争结构相对集中，以及公司优秀的</a:t>
            </a:r>
            <a:r>
              <a:rPr lang="zh-CN" altLang="en-US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产品创新能力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和出色的</a:t>
            </a:r>
            <a:r>
              <a:rPr lang="zh-CN" altLang="en-US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成本控制能力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，公司风电涂料业务毛利率</a:t>
            </a:r>
            <a:r>
              <a:rPr lang="zh-CN" altLang="en-US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依旧维持较高水平。</a:t>
            </a:r>
            <a:endParaRPr lang="zh-CN" altLang="en-US" b="1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47008" y="4279660"/>
            <a:ext cx="4744193" cy="17837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2200"/>
              </a:lnSpc>
              <a:spcAft>
                <a:spcPts val="600"/>
              </a:spcAft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231775" indent="-231775">
              <a:buClr>
                <a:srgbClr val="1D577C"/>
              </a:buClr>
              <a:buSzPct val="120000"/>
              <a:buFont typeface="系统字体常规体"/>
              <a:buChar char="❖"/>
            </a:pP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公司与中材科技(含中复连众）、双瑞风电、明阳智能、时代新材、艾郎科技、重通成飞等风电设备制造商建立了</a:t>
            </a:r>
            <a:r>
              <a:rPr lang="zh-CN" altLang="en-US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长期稳定的合作关系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，并进入了包括金风科技、远景能源、NORDEX、中国海装、上海电气、哈电风能、运达股份、明阳智能、中国中车、三一重能、东方电气、国电联合动力等风电整机厂的认可供应商名录。</a:t>
            </a:r>
            <a:endParaRPr lang="zh-CN" altLang="en-US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6171" y="1412197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i="1" dirty="0">
                <a:solidFill>
                  <a:srgbClr val="1D577C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风电叶片涂料稳健前行</a:t>
            </a:r>
            <a:endParaRPr kumimoji="1" lang="en-US" altLang="zh-CN" sz="2000" b="1" i="1" dirty="0">
              <a:solidFill>
                <a:srgbClr val="1D577C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36171" y="176066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2000" b="1" i="1">
                <a:solidFill>
                  <a:srgbClr val="1D577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继续维持</a:t>
            </a:r>
            <a:r>
              <a:rPr lang="zh-CN" altLang="en-US" sz="2400" dirty="0">
                <a:solidFill>
                  <a:srgbClr val="BC5002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领先</a:t>
            </a:r>
            <a:r>
              <a:rPr lang="zh-CN" altLang="en-US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地位</a:t>
            </a:r>
            <a:endParaRPr lang="zh-CN" altLang="en-US" dirty="0"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14198" y="1744332"/>
            <a:ext cx="792000" cy="135950"/>
            <a:chOff x="-41988" y="1338565"/>
            <a:chExt cx="443462" cy="135950"/>
          </a:xfrm>
        </p:grpSpPr>
        <p:cxnSp>
          <p:nvCxnSpPr>
            <p:cNvPr id="9" name="直线连接符 8"/>
            <p:cNvCxnSpPr/>
            <p:nvPr/>
          </p:nvCxnSpPr>
          <p:spPr>
            <a:xfrm>
              <a:off x="-41988" y="1338565"/>
              <a:ext cx="443462" cy="0"/>
            </a:xfrm>
            <a:prstGeom prst="line">
              <a:avLst/>
            </a:prstGeom>
            <a:ln w="38100" cap="rnd">
              <a:solidFill>
                <a:srgbClr val="1D57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/>
            <p:cNvCxnSpPr/>
            <p:nvPr/>
          </p:nvCxnSpPr>
          <p:spPr>
            <a:xfrm>
              <a:off x="-41988" y="1406091"/>
              <a:ext cx="443462" cy="0"/>
            </a:xfrm>
            <a:prstGeom prst="line">
              <a:avLst/>
            </a:prstGeom>
            <a:ln w="38100" cap="rnd">
              <a:solidFill>
                <a:srgbClr val="BC50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/>
            <p:cNvCxnSpPr/>
            <p:nvPr/>
          </p:nvCxnSpPr>
          <p:spPr>
            <a:xfrm>
              <a:off x="-41988" y="1474515"/>
              <a:ext cx="443462" cy="0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7339627" y="1513499"/>
            <a:ext cx="3416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2000" b="1" i="1">
                <a:solidFill>
                  <a:srgbClr val="1D577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产品屡屡应用于</a:t>
            </a:r>
            <a:r>
              <a:rPr lang="zh-CN" altLang="en-US" sz="2400" dirty="0">
                <a:solidFill>
                  <a:srgbClr val="BC5002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高难度</a:t>
            </a:r>
            <a:r>
              <a:rPr lang="zh-CN" altLang="en-US" dirty="0"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项目</a:t>
            </a:r>
            <a:endParaRPr lang="zh-CN" altLang="en-US" dirty="0"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69924" y="2273734"/>
            <a:ext cx="4951021" cy="937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Clr>
                <a:srgbClr val="1D577C"/>
              </a:buClr>
              <a:buSzPct val="120000"/>
              <a:buFont typeface="系统字体常规体"/>
              <a:buChar char="❖"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indent="0">
              <a:spcAft>
                <a:spcPts val="0"/>
              </a:spcAft>
              <a:buNone/>
            </a:pPr>
            <a:r>
              <a:rPr lang="zh-CN" altLang="en-US" b="1" dirty="0">
                <a:latin typeface="思源黑体 CN Normal" panose="020B0400000000000000" charset="-122"/>
                <a:ea typeface="思源黑体 CN Normal" panose="020B0400000000000000" charset="-122"/>
                <a:cs typeface="思源黑体 CN Light" panose="020B0300000000000000" charset="-122"/>
              </a:rPr>
              <a:t>超长海上风电叶片：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公司风电叶片涂料应用于明阳智能制造并已成功挂机、长达 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143 米的海上风电叶片。</a:t>
            </a:r>
            <a:endParaRPr lang="en-US" altLang="zh-CN" dirty="0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CN" altLang="en-US" dirty="0">
                <a:solidFill>
                  <a:srgbClr val="C00000"/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（截至目前海上最长风电叶片） </a:t>
            </a:r>
            <a:endParaRPr lang="zh-CN" altLang="en-US" dirty="0">
              <a:solidFill>
                <a:srgbClr val="C00000"/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69923" y="3359725"/>
            <a:ext cx="4951021" cy="937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Clr>
                <a:srgbClr val="1D577C"/>
              </a:buClr>
              <a:buSzPct val="120000"/>
              <a:buFont typeface="系统字体常规体"/>
              <a:buChar char="❖"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indent="0">
              <a:spcAft>
                <a:spcPts val="0"/>
              </a:spcAft>
              <a:buNone/>
            </a:pPr>
            <a:r>
              <a:rPr lang="zh-CN" altLang="en-US" b="1" dirty="0">
                <a:latin typeface="思源黑体 CN Normal" panose="020B0400000000000000" charset="-122"/>
                <a:ea typeface="思源黑体 CN Normal" panose="020B0400000000000000" charset="-122"/>
                <a:cs typeface="思源黑体 CN Light" panose="020B0300000000000000" charset="-122"/>
              </a:rPr>
              <a:t>超长陆上风电叶片：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公司风电叶片涂料已在长达 </a:t>
            </a:r>
            <a:r>
              <a:rPr lang="en-US" altLang="zh-CN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131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 米的三一重能陆上风电叶片上批量应用。 </a:t>
            </a:r>
            <a:endParaRPr lang="en-US" altLang="zh-CN" dirty="0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CN" altLang="en-US" dirty="0">
                <a:solidFill>
                  <a:srgbClr val="C00000"/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（截至目前陆上最长风电叶片） </a:t>
            </a:r>
            <a:endParaRPr lang="zh-CN" altLang="en-US" dirty="0">
              <a:solidFill>
                <a:srgbClr val="C00000"/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69923" y="4445716"/>
            <a:ext cx="4951021" cy="937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Clr>
                <a:srgbClr val="1D577C"/>
              </a:buClr>
              <a:buSzPct val="120000"/>
              <a:buFont typeface="系统字体常规体"/>
              <a:buChar char="❖"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indent="0">
              <a:spcAft>
                <a:spcPts val="0"/>
              </a:spcAft>
              <a:buNone/>
            </a:pPr>
            <a:r>
              <a:rPr lang="zh-CN" altLang="en-US" b="1" dirty="0">
                <a:latin typeface="思源黑体 CN Normal" panose="020B0400000000000000" charset="-122"/>
                <a:ea typeface="思源黑体 CN Normal" panose="020B0400000000000000" charset="-122"/>
                <a:cs typeface="思源黑体 CN Light" panose="020B0300000000000000" charset="-122"/>
              </a:rPr>
              <a:t>超高海拔项目：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公司风电叶片涂料产品在超过海拔 </a:t>
            </a:r>
            <a:r>
              <a:rPr lang="en-US" altLang="zh-CN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5,000 </a:t>
            </a: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米的装机项目进行批量应用，公司产品在抗紫外线、耐老化性能方面获得肯定。</a:t>
            </a:r>
            <a:r>
              <a:rPr lang="zh-CN" altLang="en-US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 </a:t>
            </a:r>
            <a:endParaRPr lang="zh-CN" altLang="en-US" dirty="0">
              <a:latin typeface="Source Han Sans CN Regular" panose="020B0500000000000000" pitchFamily="34" charset="-128"/>
              <a:ea typeface="Source Han Sans CN Regular" panose="020B05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69923" y="5531707"/>
            <a:ext cx="4951021" cy="937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Clr>
                <a:srgbClr val="1D577C"/>
              </a:buClr>
              <a:buSzPct val="120000"/>
              <a:buFont typeface="系统字体常规体"/>
              <a:buChar char="❖"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indent="0">
              <a:spcAft>
                <a:spcPts val="0"/>
              </a:spcAft>
              <a:buNone/>
            </a:pPr>
            <a:r>
              <a:rPr lang="zh-CN" altLang="en-US" dirty="0">
                <a:latin typeface="思源黑体 CN Light" panose="020B0300000000000000" charset="-122"/>
                <a:ea typeface="思源黑体 CN Light" panose="020B0300000000000000" charset="-122"/>
              </a:rPr>
              <a:t>公司叶片涂料聚氨酯荧光漆已进行了交付，其成功应用为客户带来效益，并体现公司的技术创新及快速解决客户特殊需求的能力。</a:t>
            </a:r>
            <a:endParaRPr lang="zh-CN" altLang="en-US" dirty="0">
              <a:latin typeface="思源黑体 CN Light" panose="020B0300000000000000" charset="-122"/>
              <a:ea typeface="思源黑体 CN Light" panose="020B03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19200" y="166251"/>
            <a:ext cx="94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持续投入研发创新  新品研发不断推进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1081006"/>
            <a:ext cx="12186667" cy="875613"/>
          </a:xfrm>
          <a:prstGeom prst="rect">
            <a:avLst/>
          </a:prstGeom>
          <a:solidFill>
            <a:srgbClr val="C5FFF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5455" y="1170940"/>
            <a:ext cx="11167745" cy="732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indent="-184150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年上半年，公司及子公司获得授权专利</a:t>
            </a:r>
            <a:r>
              <a:rPr lang="en-US" altLang="zh-CN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11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项，其中发明专利 </a:t>
            </a:r>
            <a:r>
              <a:rPr lang="en-US" altLang="zh-CN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4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项、实用新型专利</a:t>
            </a:r>
            <a:r>
              <a:rPr lang="zh-CN" altLang="en-US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 </a:t>
            </a:r>
            <a:r>
              <a:rPr lang="en-US" altLang="zh-CN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7 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项。</a:t>
            </a:r>
            <a:endParaRPr lang="en-US" altLang="zh-CN" sz="1600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marL="184150" indent="-184150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同期间，公司研发投入超过</a:t>
            </a:r>
            <a:r>
              <a:rPr lang="en-US" altLang="zh-CN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2,500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万元，推进中的研发项目共</a:t>
            </a:r>
            <a:r>
              <a:rPr lang="en-US" altLang="zh-CN" b="1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27</a:t>
            </a:r>
            <a:r>
              <a:rPr lang="zh-CN" altLang="en-US" sz="16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个，涵盖船舶、光伏、海工、塔筒、储能等不同领域。</a:t>
            </a:r>
            <a:endParaRPr lang="zh-CN" altLang="en-US" sz="1600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9631" y="2300746"/>
            <a:ext cx="11083633" cy="111104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49631" y="3785737"/>
            <a:ext cx="11083633" cy="111104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49631" y="5270728"/>
            <a:ext cx="11083633" cy="111104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286386" y="2367856"/>
            <a:ext cx="856842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1775" indent="-231775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公司已送交测试验证的产品涵盖船用车间底漆、船舶压载舱漆、船体防锈涂料、船用水线下连接 漆等，已进入中国、挪威、美国三家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船级社的产品测试验证阶段</a:t>
            </a:r>
            <a:endParaRPr lang="en-US" altLang="zh-CN" sz="1200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marL="231775" indent="-231775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公司开发的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防污漆</a:t>
            </a:r>
            <a:r>
              <a:rPr lang="zh-CN" altLang="en-US" sz="1200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，在实海静态测试中取得阶段性进展，</a:t>
            </a:r>
            <a:r>
              <a:rPr lang="zh-CN" altLang="en-US" sz="1200" dirty="0">
                <a:solidFill>
                  <a:schemeClr val="tx1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已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挂船在实体海域进行测试</a:t>
            </a:r>
            <a:endParaRPr lang="zh-CN" altLang="en-US" sz="1400" dirty="0">
              <a:solidFill>
                <a:srgbClr val="BC5002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86386" y="3817301"/>
            <a:ext cx="8869543" cy="1091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1pPr>
          </a:lstStyle>
          <a:p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+mn-ea"/>
              </a:rPr>
              <a:t>公司光伏边框涂料产品正在进行 </a:t>
            </a:r>
            <a:r>
              <a:rPr lang="en-GB" altLang="zh-CN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+mn-ea"/>
              </a:rPr>
              <a:t>TUV 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+mn-ea"/>
              </a:rPr>
              <a:t>测试认证工作，目前已送检产品，已进入 </a:t>
            </a:r>
            <a:r>
              <a:rPr lang="en-GB" altLang="zh-CN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+mn-ea"/>
              </a:rPr>
              <a:t>TUV 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+mn-ea"/>
              </a:rPr>
              <a:t>认证测试阶段</a:t>
            </a:r>
            <a:endParaRPr lang="zh-CN" altLang="en-US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公司开发的水性聚氨酯面漆、水性氟碳面漆及水性氟碳清漆等产品，已在复合材料光伏边框制造厂进行测试</a:t>
            </a:r>
            <a:endParaRPr lang="zh-CN" altLang="en-US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公司于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2024年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8月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7日与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科思创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（荷兰）有限公司签署协议，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收购其太阳能玻璃涂层相关技术</a:t>
            </a:r>
            <a:endParaRPr lang="zh-CN" altLang="en-US" sz="1400" dirty="0">
              <a:solidFill>
                <a:srgbClr val="BC5002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86386" y="5472210"/>
            <a:ext cx="8869543" cy="7321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31775" indent="-231775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1pPr>
          </a:lstStyle>
          <a:p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海上塔筒涂料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在海上风电平台的工艺挂机实验已启动</a:t>
            </a:r>
            <a:endParaRPr lang="zh-CN" altLang="en-US" dirty="0"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海工涂料的第一批产品已送交权威第三方机构进行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检测</a:t>
            </a:r>
            <a:r>
              <a:rPr lang="zh-CN" altLang="en-US" dirty="0"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，用以取得</a:t>
            </a:r>
            <a:r>
              <a:rPr lang="zh-CN" altLang="en-US" sz="1400" dirty="0">
                <a:solidFill>
                  <a:srgbClr val="D8090F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 </a:t>
            </a:r>
            <a:r>
              <a:rPr lang="en-GB" altLang="zh-CN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NORSOK M</a:t>
            </a:r>
            <a:r>
              <a:rPr lang="en-GB" altLang="zh-CN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501 </a:t>
            </a:r>
            <a:r>
              <a:rPr lang="zh-CN" altLang="en-US" sz="1400" dirty="0">
                <a:solidFill>
                  <a:srgbClr val="BC5002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</a:rPr>
              <a:t>认证</a:t>
            </a:r>
            <a:endParaRPr lang="zh-CN" altLang="en-US" sz="1400" dirty="0">
              <a:solidFill>
                <a:srgbClr val="BC5002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</p:txBody>
      </p:sp>
      <p:sp>
        <p:nvSpPr>
          <p:cNvPr id="16" name="图形 73"/>
          <p:cNvSpPr>
            <a:spLocks noChangeAspect="1"/>
          </p:cNvSpPr>
          <p:nvPr/>
        </p:nvSpPr>
        <p:spPr>
          <a:xfrm>
            <a:off x="941487" y="2487560"/>
            <a:ext cx="564377" cy="464147"/>
          </a:xfrm>
          <a:custGeom>
            <a:avLst/>
            <a:gdLst>
              <a:gd name="connsiteX0" fmla="*/ 161837 w 1878622"/>
              <a:gd name="connsiteY0" fmla="*/ 643204 h 1871148"/>
              <a:gd name="connsiteX1" fmla="*/ 445 w 1878622"/>
              <a:gd name="connsiteY1" fmla="*/ 783546 h 1871148"/>
              <a:gd name="connsiteX2" fmla="*/ 133776 w 1878622"/>
              <a:gd name="connsiteY2" fmla="*/ 1101642 h 1871148"/>
              <a:gd name="connsiteX3" fmla="*/ 564135 w 1878622"/>
              <a:gd name="connsiteY3" fmla="*/ 1779937 h 1871148"/>
              <a:gd name="connsiteX4" fmla="*/ 393389 w 1878622"/>
              <a:gd name="connsiteY4" fmla="*/ 1225601 h 1871148"/>
              <a:gd name="connsiteX5" fmla="*/ 171190 w 1878622"/>
              <a:gd name="connsiteY5" fmla="*/ 718052 h 1871148"/>
              <a:gd name="connsiteX6" fmla="*/ 161837 w 1878622"/>
              <a:gd name="connsiteY6" fmla="*/ 643204 h 1871148"/>
              <a:gd name="connsiteX7" fmla="*/ 924332 w 1878622"/>
              <a:gd name="connsiteY7" fmla="*/ 126302 h 1871148"/>
              <a:gd name="connsiteX8" fmla="*/ 924332 w 1878622"/>
              <a:gd name="connsiteY8" fmla="*/ 74847 h 1871148"/>
              <a:gd name="connsiteX9" fmla="*/ 943039 w 1878622"/>
              <a:gd name="connsiteY9" fmla="*/ 74847 h 1871148"/>
              <a:gd name="connsiteX10" fmla="*/ 943039 w 1878622"/>
              <a:gd name="connsiteY10" fmla="*/ 126302 h 1871148"/>
              <a:gd name="connsiteX11" fmla="*/ 961746 w 1878622"/>
              <a:gd name="connsiteY11" fmla="*/ 126302 h 1871148"/>
              <a:gd name="connsiteX12" fmla="*/ 961746 w 1878622"/>
              <a:gd name="connsiteY12" fmla="*/ 166059 h 1871148"/>
              <a:gd name="connsiteX13" fmla="*/ 1045947 w 1878622"/>
              <a:gd name="connsiteY13" fmla="*/ 166059 h 1871148"/>
              <a:gd name="connsiteX14" fmla="*/ 1045947 w 1878622"/>
              <a:gd name="connsiteY14" fmla="*/ 173069 h 1871148"/>
              <a:gd name="connsiteX15" fmla="*/ 1045947 w 1878622"/>
              <a:gd name="connsiteY15" fmla="*/ 166059 h 1871148"/>
              <a:gd name="connsiteX16" fmla="*/ 1345337 w 1878622"/>
              <a:gd name="connsiteY16" fmla="*/ 591750 h 1871148"/>
              <a:gd name="connsiteX17" fmla="*/ 1747635 w 1878622"/>
              <a:gd name="connsiteY17" fmla="*/ 1127360 h 1871148"/>
              <a:gd name="connsiteX18" fmla="*/ 1747635 w 1878622"/>
              <a:gd name="connsiteY18" fmla="*/ 1174147 h 1871148"/>
              <a:gd name="connsiteX19" fmla="*/ 1125481 w 1878622"/>
              <a:gd name="connsiteY19" fmla="*/ 397612 h 1871148"/>
              <a:gd name="connsiteX20" fmla="*/ 1071684 w 1878622"/>
              <a:gd name="connsiteY20" fmla="*/ 397612 h 1871148"/>
              <a:gd name="connsiteX21" fmla="*/ 1071684 w 1878622"/>
              <a:gd name="connsiteY21" fmla="*/ 467773 h 1871148"/>
              <a:gd name="connsiteX22" fmla="*/ 1125481 w 1878622"/>
              <a:gd name="connsiteY22" fmla="*/ 467773 h 1871148"/>
              <a:gd name="connsiteX23" fmla="*/ 1749978 w 1878622"/>
              <a:gd name="connsiteY23" fmla="*/ 1230268 h 1871148"/>
              <a:gd name="connsiteX24" fmla="*/ 1749978 w 1878622"/>
              <a:gd name="connsiteY24" fmla="*/ 1277055 h 1871148"/>
              <a:gd name="connsiteX25" fmla="*/ 1125481 w 1878622"/>
              <a:gd name="connsiteY25" fmla="*/ 568357 h 1871148"/>
              <a:gd name="connsiteX26" fmla="*/ 166523 w 1878622"/>
              <a:gd name="connsiteY26" fmla="*/ 568357 h 1871148"/>
              <a:gd name="connsiteX27" fmla="*/ 166523 w 1878622"/>
              <a:gd name="connsiteY27" fmla="*/ 467792 h 1871148"/>
              <a:gd name="connsiteX28" fmla="*/ 217977 w 1878622"/>
              <a:gd name="connsiteY28" fmla="*/ 467792 h 1871148"/>
              <a:gd name="connsiteX29" fmla="*/ 217977 w 1878622"/>
              <a:gd name="connsiteY29" fmla="*/ 397631 h 1871148"/>
              <a:gd name="connsiteX30" fmla="*/ 166523 w 1878622"/>
              <a:gd name="connsiteY30" fmla="*/ 397631 h 1871148"/>
              <a:gd name="connsiteX31" fmla="*/ 166523 w 1878622"/>
              <a:gd name="connsiteY31" fmla="*/ 297066 h 1871148"/>
              <a:gd name="connsiteX32" fmla="*/ 306864 w 1878622"/>
              <a:gd name="connsiteY32" fmla="*/ 297066 h 1871148"/>
              <a:gd name="connsiteX33" fmla="*/ 306864 w 1878622"/>
              <a:gd name="connsiteY33" fmla="*/ 166059 h 1871148"/>
              <a:gd name="connsiteX34" fmla="*/ 723202 w 1878622"/>
              <a:gd name="connsiteY34" fmla="*/ 166059 h 1871148"/>
              <a:gd name="connsiteX35" fmla="*/ 723202 w 1878622"/>
              <a:gd name="connsiteY35" fmla="*/ 135655 h 1871148"/>
              <a:gd name="connsiteX36" fmla="*/ 837807 w 1878622"/>
              <a:gd name="connsiteY36" fmla="*/ 135655 h 1871148"/>
              <a:gd name="connsiteX37" fmla="*/ 837807 w 1878622"/>
              <a:gd name="connsiteY37" fmla="*/ 0 h 1871148"/>
              <a:gd name="connsiteX38" fmla="*/ 854171 w 1878622"/>
              <a:gd name="connsiteY38" fmla="*/ 0 h 1871148"/>
              <a:gd name="connsiteX39" fmla="*/ 854171 w 1878622"/>
              <a:gd name="connsiteY39" fmla="*/ 168402 h 1871148"/>
              <a:gd name="connsiteX40" fmla="*/ 882232 w 1878622"/>
              <a:gd name="connsiteY40" fmla="*/ 168402 h 1871148"/>
              <a:gd name="connsiteX41" fmla="*/ 882232 w 1878622"/>
              <a:gd name="connsiteY41" fmla="*/ 128645 h 1871148"/>
              <a:gd name="connsiteX42" fmla="*/ 924332 w 1878622"/>
              <a:gd name="connsiteY42" fmla="*/ 128645 h 1871148"/>
              <a:gd name="connsiteX43" fmla="*/ 924332 w 1878622"/>
              <a:gd name="connsiteY43" fmla="*/ 126302 h 1871148"/>
              <a:gd name="connsiteX44" fmla="*/ 1712564 w 1878622"/>
              <a:gd name="connsiteY44" fmla="*/ 1270044 h 1871148"/>
              <a:gd name="connsiteX45" fmla="*/ 1712564 w 1878622"/>
              <a:gd name="connsiteY45" fmla="*/ 1307459 h 1871148"/>
              <a:gd name="connsiteX46" fmla="*/ 1747654 w 1878622"/>
              <a:gd name="connsiteY46" fmla="*/ 1344873 h 1871148"/>
              <a:gd name="connsiteX47" fmla="*/ 1747654 w 1878622"/>
              <a:gd name="connsiteY47" fmla="*/ 1309783 h 1871148"/>
              <a:gd name="connsiteX48" fmla="*/ 1712564 w 1878622"/>
              <a:gd name="connsiteY48" fmla="*/ 1270044 h 1871148"/>
              <a:gd name="connsiteX49" fmla="*/ 1197985 w 1878622"/>
              <a:gd name="connsiteY49" fmla="*/ 722719 h 1871148"/>
              <a:gd name="connsiteX50" fmla="*/ 1197985 w 1878622"/>
              <a:gd name="connsiteY50" fmla="*/ 769506 h 1871148"/>
              <a:gd name="connsiteX51" fmla="*/ 1244772 w 1878622"/>
              <a:gd name="connsiteY51" fmla="*/ 818617 h 1871148"/>
              <a:gd name="connsiteX52" fmla="*/ 1244772 w 1878622"/>
              <a:gd name="connsiteY52" fmla="*/ 771830 h 1871148"/>
              <a:gd name="connsiteX53" fmla="*/ 1197985 w 1878622"/>
              <a:gd name="connsiteY53" fmla="*/ 722719 h 1871148"/>
              <a:gd name="connsiteX54" fmla="*/ 1270509 w 1878622"/>
              <a:gd name="connsiteY54" fmla="*/ 802253 h 1871148"/>
              <a:gd name="connsiteX55" fmla="*/ 1270509 w 1878622"/>
              <a:gd name="connsiteY55" fmla="*/ 849039 h 1871148"/>
              <a:gd name="connsiteX56" fmla="*/ 1314952 w 1878622"/>
              <a:gd name="connsiteY56" fmla="*/ 895826 h 1871148"/>
              <a:gd name="connsiteX57" fmla="*/ 1314952 w 1878622"/>
              <a:gd name="connsiteY57" fmla="*/ 849039 h 1871148"/>
              <a:gd name="connsiteX58" fmla="*/ 1270509 w 1878622"/>
              <a:gd name="connsiteY58" fmla="*/ 802253 h 1871148"/>
              <a:gd name="connsiteX59" fmla="*/ 1345337 w 1878622"/>
              <a:gd name="connsiteY59" fmla="*/ 879443 h 1871148"/>
              <a:gd name="connsiteX60" fmla="*/ 1345337 w 1878622"/>
              <a:gd name="connsiteY60" fmla="*/ 923887 h 1871148"/>
              <a:gd name="connsiteX61" fmla="*/ 1387438 w 1878622"/>
              <a:gd name="connsiteY61" fmla="*/ 970674 h 1871148"/>
              <a:gd name="connsiteX62" fmla="*/ 1387438 w 1878622"/>
              <a:gd name="connsiteY62" fmla="*/ 926230 h 1871148"/>
              <a:gd name="connsiteX63" fmla="*/ 1345337 w 1878622"/>
              <a:gd name="connsiteY63" fmla="*/ 879443 h 1871148"/>
              <a:gd name="connsiteX64" fmla="*/ 1417860 w 1878622"/>
              <a:gd name="connsiteY64" fmla="*/ 958958 h 1871148"/>
              <a:gd name="connsiteX65" fmla="*/ 1417860 w 1878622"/>
              <a:gd name="connsiteY65" fmla="*/ 1001058 h 1871148"/>
              <a:gd name="connsiteX66" fmla="*/ 1459961 w 1878622"/>
              <a:gd name="connsiteY66" fmla="*/ 1045502 h 1871148"/>
              <a:gd name="connsiteX67" fmla="*/ 1459961 w 1878622"/>
              <a:gd name="connsiteY67" fmla="*/ 1003402 h 1871148"/>
              <a:gd name="connsiteX68" fmla="*/ 1417860 w 1878622"/>
              <a:gd name="connsiteY68" fmla="*/ 958958 h 1871148"/>
              <a:gd name="connsiteX69" fmla="*/ 1492708 w 1878622"/>
              <a:gd name="connsiteY69" fmla="*/ 1036149 h 1871148"/>
              <a:gd name="connsiteX70" fmla="*/ 1492708 w 1878622"/>
              <a:gd name="connsiteY70" fmla="*/ 1078249 h 1871148"/>
              <a:gd name="connsiteX71" fmla="*/ 1532465 w 1878622"/>
              <a:gd name="connsiteY71" fmla="*/ 1120350 h 1871148"/>
              <a:gd name="connsiteX72" fmla="*/ 1532465 w 1878622"/>
              <a:gd name="connsiteY72" fmla="*/ 1078249 h 1871148"/>
              <a:gd name="connsiteX73" fmla="*/ 1492708 w 1878622"/>
              <a:gd name="connsiteY73" fmla="*/ 1036149 h 1871148"/>
              <a:gd name="connsiteX74" fmla="*/ 1565212 w 1878622"/>
              <a:gd name="connsiteY74" fmla="*/ 1113339 h 1871148"/>
              <a:gd name="connsiteX75" fmla="*/ 1565212 w 1878622"/>
              <a:gd name="connsiteY75" fmla="*/ 1153097 h 1871148"/>
              <a:gd name="connsiteX76" fmla="*/ 1602626 w 1878622"/>
              <a:gd name="connsiteY76" fmla="*/ 1195197 h 1871148"/>
              <a:gd name="connsiteX77" fmla="*/ 1602626 w 1878622"/>
              <a:gd name="connsiteY77" fmla="*/ 1155440 h 1871148"/>
              <a:gd name="connsiteX78" fmla="*/ 1565212 w 1878622"/>
              <a:gd name="connsiteY78" fmla="*/ 1113339 h 1871148"/>
              <a:gd name="connsiteX79" fmla="*/ 1637716 w 1878622"/>
              <a:gd name="connsiteY79" fmla="*/ 1192854 h 1871148"/>
              <a:gd name="connsiteX80" fmla="*/ 1637716 w 1878622"/>
              <a:gd name="connsiteY80" fmla="*/ 1230268 h 1871148"/>
              <a:gd name="connsiteX81" fmla="*/ 1675131 w 1878622"/>
              <a:gd name="connsiteY81" fmla="*/ 1270026 h 1871148"/>
              <a:gd name="connsiteX82" fmla="*/ 1675131 w 1878622"/>
              <a:gd name="connsiteY82" fmla="*/ 1232611 h 1871148"/>
              <a:gd name="connsiteX83" fmla="*/ 1637716 w 1878622"/>
              <a:gd name="connsiteY83" fmla="*/ 1192854 h 1871148"/>
              <a:gd name="connsiteX84" fmla="*/ 1125481 w 1878622"/>
              <a:gd name="connsiteY84" fmla="*/ 645547 h 1871148"/>
              <a:gd name="connsiteX85" fmla="*/ 739566 w 1878622"/>
              <a:gd name="connsiteY85" fmla="*/ 645547 h 1871148"/>
              <a:gd name="connsiteX86" fmla="*/ 854171 w 1878622"/>
              <a:gd name="connsiteY86" fmla="*/ 671284 h 1871148"/>
              <a:gd name="connsiteX87" fmla="*/ 947725 w 1878622"/>
              <a:gd name="connsiteY87" fmla="*/ 697020 h 1871148"/>
              <a:gd name="connsiteX88" fmla="*/ 1125481 w 1878622"/>
              <a:gd name="connsiteY88" fmla="*/ 697020 h 1871148"/>
              <a:gd name="connsiteX89" fmla="*/ 1125481 w 1878622"/>
              <a:gd name="connsiteY89" fmla="*/ 694677 h 1871148"/>
              <a:gd name="connsiteX90" fmla="*/ 1172268 w 1878622"/>
              <a:gd name="connsiteY90" fmla="*/ 746131 h 1871148"/>
              <a:gd name="connsiteX91" fmla="*/ 1172268 w 1878622"/>
              <a:gd name="connsiteY91" fmla="*/ 697001 h 1871148"/>
              <a:gd name="connsiteX92" fmla="*/ 1125481 w 1878622"/>
              <a:gd name="connsiteY92" fmla="*/ 645547 h 1871148"/>
              <a:gd name="connsiteX93" fmla="*/ 840131 w 1878622"/>
              <a:gd name="connsiteY93" fmla="*/ 266643 h 1871148"/>
              <a:gd name="connsiteX94" fmla="*/ 943039 w 1878622"/>
              <a:gd name="connsiteY94" fmla="*/ 266643 h 1871148"/>
              <a:gd name="connsiteX95" fmla="*/ 943039 w 1878622"/>
              <a:gd name="connsiteY95" fmla="*/ 297047 h 1871148"/>
              <a:gd name="connsiteX96" fmla="*/ 992150 w 1878622"/>
              <a:gd name="connsiteY96" fmla="*/ 297047 h 1871148"/>
              <a:gd name="connsiteX97" fmla="*/ 992150 w 1878622"/>
              <a:gd name="connsiteY97" fmla="*/ 217513 h 1871148"/>
              <a:gd name="connsiteX98" fmla="*/ 358318 w 1878622"/>
              <a:gd name="connsiteY98" fmla="*/ 217513 h 1871148"/>
              <a:gd name="connsiteX99" fmla="*/ 358318 w 1878622"/>
              <a:gd name="connsiteY99" fmla="*/ 297028 h 1871148"/>
              <a:gd name="connsiteX100" fmla="*/ 400419 w 1878622"/>
              <a:gd name="connsiteY100" fmla="*/ 297028 h 1871148"/>
              <a:gd name="connsiteX101" fmla="*/ 400419 w 1878622"/>
              <a:gd name="connsiteY101" fmla="*/ 266624 h 1871148"/>
              <a:gd name="connsiteX102" fmla="*/ 503327 w 1878622"/>
              <a:gd name="connsiteY102" fmla="*/ 266624 h 1871148"/>
              <a:gd name="connsiteX103" fmla="*/ 503327 w 1878622"/>
              <a:gd name="connsiteY103" fmla="*/ 297028 h 1871148"/>
              <a:gd name="connsiteX104" fmla="*/ 550114 w 1878622"/>
              <a:gd name="connsiteY104" fmla="*/ 297028 h 1871148"/>
              <a:gd name="connsiteX105" fmla="*/ 550114 w 1878622"/>
              <a:gd name="connsiteY105" fmla="*/ 266624 h 1871148"/>
              <a:gd name="connsiteX106" fmla="*/ 653022 w 1878622"/>
              <a:gd name="connsiteY106" fmla="*/ 266624 h 1871148"/>
              <a:gd name="connsiteX107" fmla="*/ 653022 w 1878622"/>
              <a:gd name="connsiteY107" fmla="*/ 297028 h 1871148"/>
              <a:gd name="connsiteX108" fmla="*/ 702133 w 1878622"/>
              <a:gd name="connsiteY108" fmla="*/ 297028 h 1871148"/>
              <a:gd name="connsiteX109" fmla="*/ 702133 w 1878622"/>
              <a:gd name="connsiteY109" fmla="*/ 266624 h 1871148"/>
              <a:gd name="connsiteX110" fmla="*/ 805041 w 1878622"/>
              <a:gd name="connsiteY110" fmla="*/ 266624 h 1871148"/>
              <a:gd name="connsiteX111" fmla="*/ 805041 w 1878622"/>
              <a:gd name="connsiteY111" fmla="*/ 297028 h 1871148"/>
              <a:gd name="connsiteX112" fmla="*/ 837788 w 1878622"/>
              <a:gd name="connsiteY112" fmla="*/ 297028 h 1871148"/>
              <a:gd name="connsiteX113" fmla="*/ 837788 w 1878622"/>
              <a:gd name="connsiteY113" fmla="*/ 266624 h 1871148"/>
              <a:gd name="connsiteX114" fmla="*/ 840131 w 1878622"/>
              <a:gd name="connsiteY114" fmla="*/ 266643 h 1871148"/>
              <a:gd name="connsiteX115" fmla="*/ 1043623 w 1878622"/>
              <a:gd name="connsiteY115" fmla="*/ 467792 h 1871148"/>
              <a:gd name="connsiteX116" fmla="*/ 1043623 w 1878622"/>
              <a:gd name="connsiteY116" fmla="*/ 397631 h 1871148"/>
              <a:gd name="connsiteX117" fmla="*/ 966433 w 1878622"/>
              <a:gd name="connsiteY117" fmla="*/ 397631 h 1871148"/>
              <a:gd name="connsiteX118" fmla="*/ 966433 w 1878622"/>
              <a:gd name="connsiteY118" fmla="*/ 467792 h 1871148"/>
              <a:gd name="connsiteX119" fmla="*/ 1043623 w 1878622"/>
              <a:gd name="connsiteY119" fmla="*/ 467792 h 1871148"/>
              <a:gd name="connsiteX120" fmla="*/ 348965 w 1878622"/>
              <a:gd name="connsiteY120" fmla="*/ 397612 h 1871148"/>
              <a:gd name="connsiteX121" fmla="*/ 348965 w 1878622"/>
              <a:gd name="connsiteY121" fmla="*/ 467773 h 1871148"/>
              <a:gd name="connsiteX122" fmla="*/ 426155 w 1878622"/>
              <a:gd name="connsiteY122" fmla="*/ 467773 h 1871148"/>
              <a:gd name="connsiteX123" fmla="*/ 426155 w 1878622"/>
              <a:gd name="connsiteY123" fmla="*/ 397612 h 1871148"/>
              <a:gd name="connsiteX124" fmla="*/ 348965 w 1878622"/>
              <a:gd name="connsiteY124" fmla="*/ 397612 h 1871148"/>
              <a:gd name="connsiteX125" fmla="*/ 320885 w 1878622"/>
              <a:gd name="connsiteY125" fmla="*/ 467792 h 1871148"/>
              <a:gd name="connsiteX126" fmla="*/ 320885 w 1878622"/>
              <a:gd name="connsiteY126" fmla="*/ 397631 h 1871148"/>
              <a:gd name="connsiteX127" fmla="*/ 243695 w 1878622"/>
              <a:gd name="connsiteY127" fmla="*/ 397631 h 1871148"/>
              <a:gd name="connsiteX128" fmla="*/ 243695 w 1878622"/>
              <a:gd name="connsiteY128" fmla="*/ 467792 h 1871148"/>
              <a:gd name="connsiteX129" fmla="*/ 320885 w 1878622"/>
              <a:gd name="connsiteY129" fmla="*/ 467792 h 1871148"/>
              <a:gd name="connsiteX130" fmla="*/ 451873 w 1878622"/>
              <a:gd name="connsiteY130" fmla="*/ 397612 h 1871148"/>
              <a:gd name="connsiteX131" fmla="*/ 451873 w 1878622"/>
              <a:gd name="connsiteY131" fmla="*/ 467773 h 1871148"/>
              <a:gd name="connsiteX132" fmla="*/ 529064 w 1878622"/>
              <a:gd name="connsiteY132" fmla="*/ 467773 h 1871148"/>
              <a:gd name="connsiteX133" fmla="*/ 529064 w 1878622"/>
              <a:gd name="connsiteY133" fmla="*/ 397612 h 1871148"/>
              <a:gd name="connsiteX134" fmla="*/ 451873 w 1878622"/>
              <a:gd name="connsiteY134" fmla="*/ 397612 h 1871148"/>
              <a:gd name="connsiteX135" fmla="*/ 554781 w 1878622"/>
              <a:gd name="connsiteY135" fmla="*/ 397612 h 1871148"/>
              <a:gd name="connsiteX136" fmla="*/ 554781 w 1878622"/>
              <a:gd name="connsiteY136" fmla="*/ 467773 h 1871148"/>
              <a:gd name="connsiteX137" fmla="*/ 631972 w 1878622"/>
              <a:gd name="connsiteY137" fmla="*/ 467773 h 1871148"/>
              <a:gd name="connsiteX138" fmla="*/ 631972 w 1878622"/>
              <a:gd name="connsiteY138" fmla="*/ 397612 h 1871148"/>
              <a:gd name="connsiteX139" fmla="*/ 554781 w 1878622"/>
              <a:gd name="connsiteY139" fmla="*/ 397612 h 1871148"/>
              <a:gd name="connsiteX140" fmla="*/ 657708 w 1878622"/>
              <a:gd name="connsiteY140" fmla="*/ 397612 h 1871148"/>
              <a:gd name="connsiteX141" fmla="*/ 657708 w 1878622"/>
              <a:gd name="connsiteY141" fmla="*/ 467773 h 1871148"/>
              <a:gd name="connsiteX142" fmla="*/ 734899 w 1878622"/>
              <a:gd name="connsiteY142" fmla="*/ 467773 h 1871148"/>
              <a:gd name="connsiteX143" fmla="*/ 734899 w 1878622"/>
              <a:gd name="connsiteY143" fmla="*/ 397612 h 1871148"/>
              <a:gd name="connsiteX144" fmla="*/ 657708 w 1878622"/>
              <a:gd name="connsiteY144" fmla="*/ 397612 h 1871148"/>
              <a:gd name="connsiteX145" fmla="*/ 760616 w 1878622"/>
              <a:gd name="connsiteY145" fmla="*/ 397612 h 1871148"/>
              <a:gd name="connsiteX146" fmla="*/ 760616 w 1878622"/>
              <a:gd name="connsiteY146" fmla="*/ 467773 h 1871148"/>
              <a:gd name="connsiteX147" fmla="*/ 837807 w 1878622"/>
              <a:gd name="connsiteY147" fmla="*/ 467773 h 1871148"/>
              <a:gd name="connsiteX148" fmla="*/ 837807 w 1878622"/>
              <a:gd name="connsiteY148" fmla="*/ 397612 h 1871148"/>
              <a:gd name="connsiteX149" fmla="*/ 760616 w 1878622"/>
              <a:gd name="connsiteY149" fmla="*/ 397612 h 1871148"/>
              <a:gd name="connsiteX150" fmla="*/ 863524 w 1878622"/>
              <a:gd name="connsiteY150" fmla="*/ 397612 h 1871148"/>
              <a:gd name="connsiteX151" fmla="*/ 863524 w 1878622"/>
              <a:gd name="connsiteY151" fmla="*/ 467773 h 1871148"/>
              <a:gd name="connsiteX152" fmla="*/ 940715 w 1878622"/>
              <a:gd name="connsiteY152" fmla="*/ 467773 h 1871148"/>
              <a:gd name="connsiteX153" fmla="*/ 940715 w 1878622"/>
              <a:gd name="connsiteY153" fmla="*/ 397612 h 1871148"/>
              <a:gd name="connsiteX154" fmla="*/ 863524 w 1878622"/>
              <a:gd name="connsiteY154" fmla="*/ 397612 h 1871148"/>
              <a:gd name="connsiteX155" fmla="*/ 213310 w 1878622"/>
              <a:gd name="connsiteY155" fmla="*/ 608114 h 1871148"/>
              <a:gd name="connsiteX156" fmla="*/ 989845 w 1878622"/>
              <a:gd name="connsiteY156" fmla="*/ 767163 h 1871148"/>
              <a:gd name="connsiteX157" fmla="*/ 1878623 w 1878622"/>
              <a:gd name="connsiteY157" fmla="*/ 1524991 h 1871148"/>
              <a:gd name="connsiteX158" fmla="*/ 1834179 w 1878622"/>
              <a:gd name="connsiteY158" fmla="*/ 1871148 h 1871148"/>
              <a:gd name="connsiteX159" fmla="*/ 622618 w 1878622"/>
              <a:gd name="connsiteY159" fmla="*/ 1871148 h 1871148"/>
              <a:gd name="connsiteX160" fmla="*/ 213310 w 1878622"/>
              <a:gd name="connsiteY160" fmla="*/ 608114 h 1871148"/>
              <a:gd name="connsiteX161" fmla="*/ 1188632 w 1878622"/>
              <a:gd name="connsiteY161" fmla="*/ 1057199 h 1871148"/>
              <a:gd name="connsiteX162" fmla="*/ 1165238 w 1878622"/>
              <a:gd name="connsiteY162" fmla="*/ 1089946 h 1871148"/>
              <a:gd name="connsiteX163" fmla="*/ 1188632 w 1878622"/>
              <a:gd name="connsiteY163" fmla="*/ 1125036 h 1871148"/>
              <a:gd name="connsiteX164" fmla="*/ 1212025 w 1878622"/>
              <a:gd name="connsiteY164" fmla="*/ 1092289 h 1871148"/>
              <a:gd name="connsiteX165" fmla="*/ 1188632 w 1878622"/>
              <a:gd name="connsiteY165" fmla="*/ 1057199 h 1871148"/>
              <a:gd name="connsiteX166" fmla="*/ 1113784 w 1878622"/>
              <a:gd name="connsiteY166" fmla="*/ 998715 h 1871148"/>
              <a:gd name="connsiteX167" fmla="*/ 1090391 w 1878622"/>
              <a:gd name="connsiteY167" fmla="*/ 1033805 h 1871148"/>
              <a:gd name="connsiteX168" fmla="*/ 1113784 w 1878622"/>
              <a:gd name="connsiteY168" fmla="*/ 1071220 h 1871148"/>
              <a:gd name="connsiteX169" fmla="*/ 1137178 w 1878622"/>
              <a:gd name="connsiteY169" fmla="*/ 1036130 h 1871148"/>
              <a:gd name="connsiteX170" fmla="*/ 1113784 w 1878622"/>
              <a:gd name="connsiteY170" fmla="*/ 998715 h 1871148"/>
              <a:gd name="connsiteX171" fmla="*/ 1263479 w 1878622"/>
              <a:gd name="connsiteY171" fmla="*/ 1115663 h 1871148"/>
              <a:gd name="connsiteX172" fmla="*/ 1242429 w 1878622"/>
              <a:gd name="connsiteY172" fmla="*/ 1148410 h 1871148"/>
              <a:gd name="connsiteX173" fmla="*/ 1263479 w 1878622"/>
              <a:gd name="connsiteY173" fmla="*/ 1181157 h 1871148"/>
              <a:gd name="connsiteX174" fmla="*/ 1284529 w 1878622"/>
              <a:gd name="connsiteY174" fmla="*/ 1150753 h 1871148"/>
              <a:gd name="connsiteX175" fmla="*/ 1263479 w 1878622"/>
              <a:gd name="connsiteY175" fmla="*/ 1115663 h 1871148"/>
              <a:gd name="connsiteX176" fmla="*/ 1338327 w 1878622"/>
              <a:gd name="connsiteY176" fmla="*/ 1171804 h 1871148"/>
              <a:gd name="connsiteX177" fmla="*/ 1319620 w 1878622"/>
              <a:gd name="connsiteY177" fmla="*/ 1202208 h 1871148"/>
              <a:gd name="connsiteX178" fmla="*/ 1338327 w 1878622"/>
              <a:gd name="connsiteY178" fmla="*/ 1232611 h 1871148"/>
              <a:gd name="connsiteX179" fmla="*/ 1357034 w 1878622"/>
              <a:gd name="connsiteY179" fmla="*/ 1202208 h 1871148"/>
              <a:gd name="connsiteX180" fmla="*/ 1338327 w 1878622"/>
              <a:gd name="connsiteY180" fmla="*/ 1171804 h 1871148"/>
              <a:gd name="connsiteX181" fmla="*/ 1413174 w 1878622"/>
              <a:gd name="connsiteY181" fmla="*/ 1230268 h 1871148"/>
              <a:gd name="connsiteX182" fmla="*/ 1394467 w 1878622"/>
              <a:gd name="connsiteY182" fmla="*/ 1258329 h 1871148"/>
              <a:gd name="connsiteX183" fmla="*/ 1413174 w 1878622"/>
              <a:gd name="connsiteY183" fmla="*/ 1286389 h 1871148"/>
              <a:gd name="connsiteX184" fmla="*/ 1431881 w 1878622"/>
              <a:gd name="connsiteY184" fmla="*/ 1258329 h 1871148"/>
              <a:gd name="connsiteX185" fmla="*/ 1413174 w 1878622"/>
              <a:gd name="connsiteY185" fmla="*/ 1230268 h 1871148"/>
              <a:gd name="connsiteX186" fmla="*/ 1488022 w 1878622"/>
              <a:gd name="connsiteY186" fmla="*/ 1288752 h 1871148"/>
              <a:gd name="connsiteX187" fmla="*/ 1471658 w 1878622"/>
              <a:gd name="connsiteY187" fmla="*/ 1314488 h 1871148"/>
              <a:gd name="connsiteX188" fmla="*/ 1488022 w 1878622"/>
              <a:gd name="connsiteY188" fmla="*/ 1340225 h 1871148"/>
              <a:gd name="connsiteX189" fmla="*/ 1504386 w 1878622"/>
              <a:gd name="connsiteY189" fmla="*/ 1314488 h 1871148"/>
              <a:gd name="connsiteX190" fmla="*/ 1488022 w 1878622"/>
              <a:gd name="connsiteY190" fmla="*/ 1288752 h 1871148"/>
              <a:gd name="connsiteX191" fmla="*/ 1562869 w 1878622"/>
              <a:gd name="connsiteY191" fmla="*/ 1347216 h 1871148"/>
              <a:gd name="connsiteX192" fmla="*/ 1546505 w 1878622"/>
              <a:gd name="connsiteY192" fmla="*/ 1370610 h 1871148"/>
              <a:gd name="connsiteX193" fmla="*/ 1562869 w 1878622"/>
              <a:gd name="connsiteY193" fmla="*/ 1394003 h 1871148"/>
              <a:gd name="connsiteX194" fmla="*/ 1579233 w 1878622"/>
              <a:gd name="connsiteY194" fmla="*/ 1370610 h 1871148"/>
              <a:gd name="connsiteX195" fmla="*/ 1562869 w 1878622"/>
              <a:gd name="connsiteY195" fmla="*/ 1347216 h 1871148"/>
              <a:gd name="connsiteX196" fmla="*/ 1637716 w 1878622"/>
              <a:gd name="connsiteY196" fmla="*/ 1405700 h 1871148"/>
              <a:gd name="connsiteX197" fmla="*/ 1623677 w 1878622"/>
              <a:gd name="connsiteY197" fmla="*/ 1426750 h 1871148"/>
              <a:gd name="connsiteX198" fmla="*/ 1637716 w 1878622"/>
              <a:gd name="connsiteY198" fmla="*/ 1447800 h 1871148"/>
              <a:gd name="connsiteX199" fmla="*/ 1651756 w 1878622"/>
              <a:gd name="connsiteY199" fmla="*/ 1426750 h 1871148"/>
              <a:gd name="connsiteX200" fmla="*/ 1637716 w 1878622"/>
              <a:gd name="connsiteY200" fmla="*/ 1405700 h 1871148"/>
              <a:gd name="connsiteX201" fmla="*/ 1712564 w 1878622"/>
              <a:gd name="connsiteY201" fmla="*/ 1464164 h 1871148"/>
              <a:gd name="connsiteX202" fmla="*/ 1700867 w 1878622"/>
              <a:gd name="connsiteY202" fmla="*/ 1482871 h 1871148"/>
              <a:gd name="connsiteX203" fmla="*/ 1712564 w 1878622"/>
              <a:gd name="connsiteY203" fmla="*/ 1501578 h 1871148"/>
              <a:gd name="connsiteX204" fmla="*/ 1724261 w 1878622"/>
              <a:gd name="connsiteY204" fmla="*/ 1482871 h 1871148"/>
              <a:gd name="connsiteX205" fmla="*/ 1712564 w 1878622"/>
              <a:gd name="connsiteY205" fmla="*/ 1464164 h 1871148"/>
              <a:gd name="connsiteX206" fmla="*/ 1787411 w 1878622"/>
              <a:gd name="connsiteY206" fmla="*/ 1522647 h 1871148"/>
              <a:gd name="connsiteX207" fmla="*/ 1775715 w 1878622"/>
              <a:gd name="connsiteY207" fmla="*/ 1539011 h 1871148"/>
              <a:gd name="connsiteX208" fmla="*/ 1787411 w 1878622"/>
              <a:gd name="connsiteY208" fmla="*/ 1555375 h 1871148"/>
              <a:gd name="connsiteX209" fmla="*/ 1799108 w 1878622"/>
              <a:gd name="connsiteY209" fmla="*/ 1539011 h 1871148"/>
              <a:gd name="connsiteX210" fmla="*/ 1787411 w 1878622"/>
              <a:gd name="connsiteY210" fmla="*/ 1522647 h 1871148"/>
              <a:gd name="connsiteX211" fmla="*/ 678759 w 1878622"/>
              <a:gd name="connsiteY211" fmla="*/ 1169460 h 1871148"/>
              <a:gd name="connsiteX212" fmla="*/ 676415 w 1878622"/>
              <a:gd name="connsiteY212" fmla="*/ 1171804 h 1871148"/>
              <a:gd name="connsiteX213" fmla="*/ 664719 w 1878622"/>
              <a:gd name="connsiteY213" fmla="*/ 1176490 h 1871148"/>
              <a:gd name="connsiteX214" fmla="*/ 653022 w 1878622"/>
              <a:gd name="connsiteY214" fmla="*/ 1171804 h 1871148"/>
              <a:gd name="connsiteX215" fmla="*/ 650679 w 1878622"/>
              <a:gd name="connsiteY215" fmla="*/ 1169460 h 1871148"/>
              <a:gd name="connsiteX216" fmla="*/ 645993 w 1878622"/>
              <a:gd name="connsiteY216" fmla="*/ 1174147 h 1871148"/>
              <a:gd name="connsiteX217" fmla="*/ 638982 w 1878622"/>
              <a:gd name="connsiteY217" fmla="*/ 1192854 h 1871148"/>
              <a:gd name="connsiteX218" fmla="*/ 645993 w 1878622"/>
              <a:gd name="connsiteY218" fmla="*/ 1211561 h 1871148"/>
              <a:gd name="connsiteX219" fmla="*/ 664700 w 1878622"/>
              <a:gd name="connsiteY219" fmla="*/ 1218571 h 1871148"/>
              <a:gd name="connsiteX220" fmla="*/ 683407 w 1878622"/>
              <a:gd name="connsiteY220" fmla="*/ 1211561 h 1871148"/>
              <a:gd name="connsiteX221" fmla="*/ 690417 w 1878622"/>
              <a:gd name="connsiteY221" fmla="*/ 1192854 h 1871148"/>
              <a:gd name="connsiteX222" fmla="*/ 683407 w 1878622"/>
              <a:gd name="connsiteY222" fmla="*/ 1174147 h 1871148"/>
              <a:gd name="connsiteX223" fmla="*/ 678759 w 1878622"/>
              <a:gd name="connsiteY223" fmla="*/ 1169460 h 1871148"/>
              <a:gd name="connsiteX224" fmla="*/ 657708 w 1878622"/>
              <a:gd name="connsiteY224" fmla="*/ 1146067 h 1871148"/>
              <a:gd name="connsiteX225" fmla="*/ 671748 w 1878622"/>
              <a:gd name="connsiteY225" fmla="*/ 1146067 h 1871148"/>
              <a:gd name="connsiteX226" fmla="*/ 671748 w 1878622"/>
              <a:gd name="connsiteY226" fmla="*/ 1129684 h 1871148"/>
              <a:gd name="connsiteX227" fmla="*/ 671748 w 1878622"/>
              <a:gd name="connsiteY227" fmla="*/ 1132027 h 1871148"/>
              <a:gd name="connsiteX228" fmla="*/ 664738 w 1878622"/>
              <a:gd name="connsiteY228" fmla="*/ 1139038 h 1871148"/>
              <a:gd name="connsiteX229" fmla="*/ 657727 w 1878622"/>
              <a:gd name="connsiteY229" fmla="*/ 1132027 h 1871148"/>
              <a:gd name="connsiteX230" fmla="*/ 657727 w 1878622"/>
              <a:gd name="connsiteY230" fmla="*/ 1127341 h 1871148"/>
              <a:gd name="connsiteX231" fmla="*/ 657727 w 1878622"/>
              <a:gd name="connsiteY231" fmla="*/ 1146067 h 1871148"/>
              <a:gd name="connsiteX232" fmla="*/ 669386 w 1878622"/>
              <a:gd name="connsiteY232" fmla="*/ 1164793 h 1871148"/>
              <a:gd name="connsiteX233" fmla="*/ 660032 w 1878622"/>
              <a:gd name="connsiteY233" fmla="*/ 1164793 h 1871148"/>
              <a:gd name="connsiteX234" fmla="*/ 664719 w 1878622"/>
              <a:gd name="connsiteY234" fmla="*/ 1167136 h 1871148"/>
              <a:gd name="connsiteX235" fmla="*/ 669386 w 1878622"/>
              <a:gd name="connsiteY235" fmla="*/ 1164793 h 1871148"/>
              <a:gd name="connsiteX236" fmla="*/ 664719 w 1878622"/>
              <a:gd name="connsiteY236" fmla="*/ 1085259 h 1871148"/>
              <a:gd name="connsiteX237" fmla="*/ 671729 w 1878622"/>
              <a:gd name="connsiteY237" fmla="*/ 1092270 h 1871148"/>
              <a:gd name="connsiteX238" fmla="*/ 671729 w 1878622"/>
              <a:gd name="connsiteY238" fmla="*/ 1061866 h 1871148"/>
              <a:gd name="connsiteX239" fmla="*/ 671729 w 1878622"/>
              <a:gd name="connsiteY239" fmla="*/ 1064209 h 1871148"/>
              <a:gd name="connsiteX240" fmla="*/ 664719 w 1878622"/>
              <a:gd name="connsiteY240" fmla="*/ 1071220 h 1871148"/>
              <a:gd name="connsiteX241" fmla="*/ 657708 w 1878622"/>
              <a:gd name="connsiteY241" fmla="*/ 1064209 h 1871148"/>
              <a:gd name="connsiteX242" fmla="*/ 657708 w 1878622"/>
              <a:gd name="connsiteY242" fmla="*/ 1059523 h 1871148"/>
              <a:gd name="connsiteX243" fmla="*/ 657708 w 1878622"/>
              <a:gd name="connsiteY243" fmla="*/ 1096937 h 1871148"/>
              <a:gd name="connsiteX244" fmla="*/ 657708 w 1878622"/>
              <a:gd name="connsiteY244" fmla="*/ 1094594 h 1871148"/>
              <a:gd name="connsiteX245" fmla="*/ 664719 w 1878622"/>
              <a:gd name="connsiteY245" fmla="*/ 1085259 h 1871148"/>
              <a:gd name="connsiteX246" fmla="*/ 664719 w 1878622"/>
              <a:gd name="connsiteY246" fmla="*/ 1015098 h 1871148"/>
              <a:gd name="connsiteX247" fmla="*/ 671729 w 1878622"/>
              <a:gd name="connsiteY247" fmla="*/ 1022109 h 1871148"/>
              <a:gd name="connsiteX248" fmla="*/ 671729 w 1878622"/>
              <a:gd name="connsiteY248" fmla="*/ 991705 h 1871148"/>
              <a:gd name="connsiteX249" fmla="*/ 671729 w 1878622"/>
              <a:gd name="connsiteY249" fmla="*/ 994048 h 1871148"/>
              <a:gd name="connsiteX250" fmla="*/ 664719 w 1878622"/>
              <a:gd name="connsiteY250" fmla="*/ 1001058 h 1871148"/>
              <a:gd name="connsiteX251" fmla="*/ 657708 w 1878622"/>
              <a:gd name="connsiteY251" fmla="*/ 994048 h 1871148"/>
              <a:gd name="connsiteX252" fmla="*/ 657708 w 1878622"/>
              <a:gd name="connsiteY252" fmla="*/ 989362 h 1871148"/>
              <a:gd name="connsiteX253" fmla="*/ 657708 w 1878622"/>
              <a:gd name="connsiteY253" fmla="*/ 1026776 h 1871148"/>
              <a:gd name="connsiteX254" fmla="*/ 657708 w 1878622"/>
              <a:gd name="connsiteY254" fmla="*/ 1022090 h 1871148"/>
              <a:gd name="connsiteX255" fmla="*/ 664719 w 1878622"/>
              <a:gd name="connsiteY255" fmla="*/ 1015098 h 1871148"/>
              <a:gd name="connsiteX256" fmla="*/ 664719 w 1878622"/>
              <a:gd name="connsiteY256" fmla="*/ 846696 h 1871148"/>
              <a:gd name="connsiteX257" fmla="*/ 702133 w 1878622"/>
              <a:gd name="connsiteY257" fmla="*/ 884111 h 1871148"/>
              <a:gd name="connsiteX258" fmla="*/ 681083 w 1878622"/>
              <a:gd name="connsiteY258" fmla="*/ 919201 h 1871148"/>
              <a:gd name="connsiteX259" fmla="*/ 681083 w 1878622"/>
              <a:gd name="connsiteY259" fmla="*/ 949604 h 1871148"/>
              <a:gd name="connsiteX260" fmla="*/ 676396 w 1878622"/>
              <a:gd name="connsiteY260" fmla="*/ 961301 h 1871148"/>
              <a:gd name="connsiteX261" fmla="*/ 671710 w 1878622"/>
              <a:gd name="connsiteY261" fmla="*/ 965987 h 1871148"/>
              <a:gd name="connsiteX262" fmla="*/ 671710 w 1878622"/>
              <a:gd name="connsiteY262" fmla="*/ 975341 h 1871148"/>
              <a:gd name="connsiteX263" fmla="*/ 676396 w 1878622"/>
              <a:gd name="connsiteY263" fmla="*/ 980027 h 1871148"/>
              <a:gd name="connsiteX264" fmla="*/ 681083 w 1878622"/>
              <a:gd name="connsiteY264" fmla="*/ 991724 h 1871148"/>
              <a:gd name="connsiteX265" fmla="*/ 681083 w 1878622"/>
              <a:gd name="connsiteY265" fmla="*/ 1019785 h 1871148"/>
              <a:gd name="connsiteX266" fmla="*/ 676396 w 1878622"/>
              <a:gd name="connsiteY266" fmla="*/ 1031481 h 1871148"/>
              <a:gd name="connsiteX267" fmla="*/ 671710 w 1878622"/>
              <a:gd name="connsiteY267" fmla="*/ 1036168 h 1871148"/>
              <a:gd name="connsiteX268" fmla="*/ 671710 w 1878622"/>
              <a:gd name="connsiteY268" fmla="*/ 1045521 h 1871148"/>
              <a:gd name="connsiteX269" fmla="*/ 676396 w 1878622"/>
              <a:gd name="connsiteY269" fmla="*/ 1050208 h 1871148"/>
              <a:gd name="connsiteX270" fmla="*/ 681083 w 1878622"/>
              <a:gd name="connsiteY270" fmla="*/ 1061904 h 1871148"/>
              <a:gd name="connsiteX271" fmla="*/ 681083 w 1878622"/>
              <a:gd name="connsiteY271" fmla="*/ 1089965 h 1871148"/>
              <a:gd name="connsiteX272" fmla="*/ 676396 w 1878622"/>
              <a:gd name="connsiteY272" fmla="*/ 1101662 h 1871148"/>
              <a:gd name="connsiteX273" fmla="*/ 671710 w 1878622"/>
              <a:gd name="connsiteY273" fmla="*/ 1106348 h 1871148"/>
              <a:gd name="connsiteX274" fmla="*/ 671710 w 1878622"/>
              <a:gd name="connsiteY274" fmla="*/ 1115701 h 1871148"/>
              <a:gd name="connsiteX275" fmla="*/ 676396 w 1878622"/>
              <a:gd name="connsiteY275" fmla="*/ 1120388 h 1871148"/>
              <a:gd name="connsiteX276" fmla="*/ 681083 w 1878622"/>
              <a:gd name="connsiteY276" fmla="*/ 1132084 h 1871148"/>
              <a:gd name="connsiteX277" fmla="*/ 681083 w 1878622"/>
              <a:gd name="connsiteY277" fmla="*/ 1148448 h 1871148"/>
              <a:gd name="connsiteX278" fmla="*/ 697447 w 1878622"/>
              <a:gd name="connsiteY278" fmla="*/ 1160145 h 1871148"/>
              <a:gd name="connsiteX279" fmla="*/ 711486 w 1878622"/>
              <a:gd name="connsiteY279" fmla="*/ 1195235 h 1871148"/>
              <a:gd name="connsiteX280" fmla="*/ 697447 w 1878622"/>
              <a:gd name="connsiteY280" fmla="*/ 1230325 h 1871148"/>
              <a:gd name="connsiteX281" fmla="*/ 676396 w 1878622"/>
              <a:gd name="connsiteY281" fmla="*/ 1242022 h 1871148"/>
              <a:gd name="connsiteX282" fmla="*/ 676396 w 1878622"/>
              <a:gd name="connsiteY282" fmla="*/ 1384687 h 1871148"/>
              <a:gd name="connsiteX283" fmla="*/ 737204 w 1878622"/>
              <a:gd name="connsiteY283" fmla="*/ 1342587 h 1871148"/>
              <a:gd name="connsiteX284" fmla="*/ 748901 w 1878622"/>
              <a:gd name="connsiteY284" fmla="*/ 1319193 h 1871148"/>
              <a:gd name="connsiteX285" fmla="*/ 744214 w 1878622"/>
              <a:gd name="connsiteY285" fmla="*/ 1319193 h 1871148"/>
              <a:gd name="connsiteX286" fmla="*/ 744214 w 1878622"/>
              <a:gd name="connsiteY286" fmla="*/ 1298143 h 1871148"/>
              <a:gd name="connsiteX287" fmla="*/ 769951 w 1878622"/>
              <a:gd name="connsiteY287" fmla="*/ 1298143 h 1871148"/>
              <a:gd name="connsiteX288" fmla="*/ 800355 w 1878622"/>
              <a:gd name="connsiteY288" fmla="*/ 1295800 h 1871148"/>
              <a:gd name="connsiteX289" fmla="*/ 776961 w 1878622"/>
              <a:gd name="connsiteY289" fmla="*/ 1314507 h 1871148"/>
              <a:gd name="connsiteX290" fmla="*/ 755911 w 1878622"/>
              <a:gd name="connsiteY290" fmla="*/ 1349597 h 1871148"/>
              <a:gd name="connsiteX291" fmla="*/ 664700 w 1878622"/>
              <a:gd name="connsiteY291" fmla="*/ 1403394 h 1871148"/>
              <a:gd name="connsiteX292" fmla="*/ 573488 w 1878622"/>
              <a:gd name="connsiteY292" fmla="*/ 1349597 h 1871148"/>
              <a:gd name="connsiteX293" fmla="*/ 552438 w 1878622"/>
              <a:gd name="connsiteY293" fmla="*/ 1314507 h 1871148"/>
              <a:gd name="connsiteX294" fmla="*/ 531388 w 1878622"/>
              <a:gd name="connsiteY294" fmla="*/ 1295800 h 1871148"/>
              <a:gd name="connsiteX295" fmla="*/ 561792 w 1878622"/>
              <a:gd name="connsiteY295" fmla="*/ 1298143 h 1871148"/>
              <a:gd name="connsiteX296" fmla="*/ 587528 w 1878622"/>
              <a:gd name="connsiteY296" fmla="*/ 1298143 h 1871148"/>
              <a:gd name="connsiteX297" fmla="*/ 587528 w 1878622"/>
              <a:gd name="connsiteY297" fmla="*/ 1319193 h 1871148"/>
              <a:gd name="connsiteX298" fmla="*/ 582842 w 1878622"/>
              <a:gd name="connsiteY298" fmla="*/ 1319193 h 1871148"/>
              <a:gd name="connsiteX299" fmla="*/ 594538 w 1878622"/>
              <a:gd name="connsiteY299" fmla="*/ 1342587 h 1871148"/>
              <a:gd name="connsiteX300" fmla="*/ 655346 w 1878622"/>
              <a:gd name="connsiteY300" fmla="*/ 1384687 h 1871148"/>
              <a:gd name="connsiteX301" fmla="*/ 655346 w 1878622"/>
              <a:gd name="connsiteY301" fmla="*/ 1239679 h 1871148"/>
              <a:gd name="connsiteX302" fmla="*/ 631953 w 1878622"/>
              <a:gd name="connsiteY302" fmla="*/ 1225639 h 1871148"/>
              <a:gd name="connsiteX303" fmla="*/ 615589 w 1878622"/>
              <a:gd name="connsiteY303" fmla="*/ 1192892 h 1871148"/>
              <a:gd name="connsiteX304" fmla="*/ 629629 w 1878622"/>
              <a:gd name="connsiteY304" fmla="*/ 1157802 h 1871148"/>
              <a:gd name="connsiteX305" fmla="*/ 645993 w 1878622"/>
              <a:gd name="connsiteY305" fmla="*/ 1146105 h 1871148"/>
              <a:gd name="connsiteX306" fmla="*/ 645993 w 1878622"/>
              <a:gd name="connsiteY306" fmla="*/ 1129741 h 1871148"/>
              <a:gd name="connsiteX307" fmla="*/ 650679 w 1878622"/>
              <a:gd name="connsiteY307" fmla="*/ 1118045 h 1871148"/>
              <a:gd name="connsiteX308" fmla="*/ 657689 w 1878622"/>
              <a:gd name="connsiteY308" fmla="*/ 1113358 h 1871148"/>
              <a:gd name="connsiteX309" fmla="*/ 657689 w 1878622"/>
              <a:gd name="connsiteY309" fmla="*/ 1104005 h 1871148"/>
              <a:gd name="connsiteX310" fmla="*/ 650679 w 1878622"/>
              <a:gd name="connsiteY310" fmla="*/ 1099318 h 1871148"/>
              <a:gd name="connsiteX311" fmla="*/ 645993 w 1878622"/>
              <a:gd name="connsiteY311" fmla="*/ 1087622 h 1871148"/>
              <a:gd name="connsiteX312" fmla="*/ 645993 w 1878622"/>
              <a:gd name="connsiteY312" fmla="*/ 1059561 h 1871148"/>
              <a:gd name="connsiteX313" fmla="*/ 650679 w 1878622"/>
              <a:gd name="connsiteY313" fmla="*/ 1047864 h 1871148"/>
              <a:gd name="connsiteX314" fmla="*/ 657689 w 1878622"/>
              <a:gd name="connsiteY314" fmla="*/ 1043178 h 1871148"/>
              <a:gd name="connsiteX315" fmla="*/ 657689 w 1878622"/>
              <a:gd name="connsiteY315" fmla="*/ 1033824 h 1871148"/>
              <a:gd name="connsiteX316" fmla="*/ 650679 w 1878622"/>
              <a:gd name="connsiteY316" fmla="*/ 1029138 h 1871148"/>
              <a:gd name="connsiteX317" fmla="*/ 645993 w 1878622"/>
              <a:gd name="connsiteY317" fmla="*/ 1017441 h 1871148"/>
              <a:gd name="connsiteX318" fmla="*/ 645993 w 1878622"/>
              <a:gd name="connsiteY318" fmla="*/ 989381 h 1871148"/>
              <a:gd name="connsiteX319" fmla="*/ 650679 w 1878622"/>
              <a:gd name="connsiteY319" fmla="*/ 977684 h 1871148"/>
              <a:gd name="connsiteX320" fmla="*/ 657689 w 1878622"/>
              <a:gd name="connsiteY320" fmla="*/ 972998 h 1871148"/>
              <a:gd name="connsiteX321" fmla="*/ 657689 w 1878622"/>
              <a:gd name="connsiteY321" fmla="*/ 965987 h 1871148"/>
              <a:gd name="connsiteX322" fmla="*/ 650679 w 1878622"/>
              <a:gd name="connsiteY322" fmla="*/ 961301 h 1871148"/>
              <a:gd name="connsiteX323" fmla="*/ 645993 w 1878622"/>
              <a:gd name="connsiteY323" fmla="*/ 949604 h 1871148"/>
              <a:gd name="connsiteX324" fmla="*/ 645993 w 1878622"/>
              <a:gd name="connsiteY324" fmla="*/ 916857 h 1871148"/>
              <a:gd name="connsiteX325" fmla="*/ 627285 w 1878622"/>
              <a:gd name="connsiteY325" fmla="*/ 884111 h 1871148"/>
              <a:gd name="connsiteX326" fmla="*/ 664719 w 1878622"/>
              <a:gd name="connsiteY326" fmla="*/ 846696 h 1871148"/>
              <a:gd name="connsiteX327" fmla="*/ 671729 w 1878622"/>
              <a:gd name="connsiteY327" fmla="*/ 921544 h 1871148"/>
              <a:gd name="connsiteX328" fmla="*/ 657689 w 1878622"/>
              <a:gd name="connsiteY328" fmla="*/ 921544 h 1871148"/>
              <a:gd name="connsiteX329" fmla="*/ 657689 w 1878622"/>
              <a:gd name="connsiteY329" fmla="*/ 956634 h 1871148"/>
              <a:gd name="connsiteX330" fmla="*/ 657689 w 1878622"/>
              <a:gd name="connsiteY330" fmla="*/ 951948 h 1871148"/>
              <a:gd name="connsiteX331" fmla="*/ 664700 w 1878622"/>
              <a:gd name="connsiteY331" fmla="*/ 944937 h 1871148"/>
              <a:gd name="connsiteX332" fmla="*/ 671710 w 1878622"/>
              <a:gd name="connsiteY332" fmla="*/ 951948 h 1871148"/>
              <a:gd name="connsiteX333" fmla="*/ 671729 w 1878622"/>
              <a:gd name="connsiteY333" fmla="*/ 921544 h 187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1878622" h="1871148">
                <a:moveTo>
                  <a:pt x="161837" y="643204"/>
                </a:moveTo>
                <a:cubicBezTo>
                  <a:pt x="101029" y="687648"/>
                  <a:pt x="5131" y="757809"/>
                  <a:pt x="445" y="783546"/>
                </a:cubicBezTo>
                <a:cubicBezTo>
                  <a:pt x="-6565" y="820960"/>
                  <a:pt x="70625" y="1019766"/>
                  <a:pt x="133776" y="1101642"/>
                </a:cubicBezTo>
                <a:cubicBezTo>
                  <a:pt x="182887" y="1164793"/>
                  <a:pt x="447187" y="1590485"/>
                  <a:pt x="564135" y="1779937"/>
                </a:cubicBezTo>
                <a:cubicBezTo>
                  <a:pt x="547771" y="1581131"/>
                  <a:pt x="486944" y="1408043"/>
                  <a:pt x="393389" y="1225601"/>
                </a:cubicBezTo>
                <a:cubicBezTo>
                  <a:pt x="311532" y="1066552"/>
                  <a:pt x="203937" y="895807"/>
                  <a:pt x="171190" y="718052"/>
                </a:cubicBezTo>
                <a:cubicBezTo>
                  <a:pt x="166523" y="692315"/>
                  <a:pt x="164180" y="666598"/>
                  <a:pt x="161837" y="643204"/>
                </a:cubicBezTo>
                <a:close/>
                <a:moveTo>
                  <a:pt x="924332" y="126302"/>
                </a:moveTo>
                <a:lnTo>
                  <a:pt x="924332" y="74847"/>
                </a:lnTo>
                <a:lnTo>
                  <a:pt x="943039" y="74847"/>
                </a:lnTo>
                <a:lnTo>
                  <a:pt x="943039" y="126302"/>
                </a:lnTo>
                <a:lnTo>
                  <a:pt x="961746" y="126302"/>
                </a:lnTo>
                <a:lnTo>
                  <a:pt x="961746" y="166059"/>
                </a:lnTo>
                <a:lnTo>
                  <a:pt x="1045947" y="166059"/>
                </a:lnTo>
                <a:lnTo>
                  <a:pt x="1045947" y="173069"/>
                </a:lnTo>
                <a:lnTo>
                  <a:pt x="1045947" y="166059"/>
                </a:lnTo>
                <a:lnTo>
                  <a:pt x="1345337" y="591750"/>
                </a:lnTo>
                <a:lnTo>
                  <a:pt x="1747635" y="1127360"/>
                </a:lnTo>
                <a:lnTo>
                  <a:pt x="1747635" y="1174147"/>
                </a:lnTo>
                <a:lnTo>
                  <a:pt x="1125481" y="397612"/>
                </a:lnTo>
                <a:lnTo>
                  <a:pt x="1071684" y="397612"/>
                </a:lnTo>
                <a:lnTo>
                  <a:pt x="1071684" y="467773"/>
                </a:lnTo>
                <a:lnTo>
                  <a:pt x="1125481" y="467773"/>
                </a:lnTo>
                <a:lnTo>
                  <a:pt x="1749978" y="1230268"/>
                </a:lnTo>
                <a:lnTo>
                  <a:pt x="1749978" y="1277055"/>
                </a:lnTo>
                <a:lnTo>
                  <a:pt x="1125481" y="568357"/>
                </a:lnTo>
                <a:lnTo>
                  <a:pt x="166523" y="568357"/>
                </a:lnTo>
                <a:lnTo>
                  <a:pt x="166523" y="467792"/>
                </a:lnTo>
                <a:lnTo>
                  <a:pt x="217977" y="467792"/>
                </a:lnTo>
                <a:lnTo>
                  <a:pt x="217977" y="397631"/>
                </a:lnTo>
                <a:lnTo>
                  <a:pt x="166523" y="397631"/>
                </a:lnTo>
                <a:lnTo>
                  <a:pt x="166523" y="297066"/>
                </a:lnTo>
                <a:lnTo>
                  <a:pt x="306864" y="297066"/>
                </a:lnTo>
                <a:lnTo>
                  <a:pt x="306864" y="166059"/>
                </a:lnTo>
                <a:lnTo>
                  <a:pt x="723202" y="166059"/>
                </a:lnTo>
                <a:lnTo>
                  <a:pt x="723202" y="135655"/>
                </a:lnTo>
                <a:lnTo>
                  <a:pt x="837807" y="135655"/>
                </a:lnTo>
                <a:lnTo>
                  <a:pt x="837807" y="0"/>
                </a:lnTo>
                <a:lnTo>
                  <a:pt x="854171" y="0"/>
                </a:lnTo>
                <a:lnTo>
                  <a:pt x="854171" y="168402"/>
                </a:lnTo>
                <a:lnTo>
                  <a:pt x="882232" y="168402"/>
                </a:lnTo>
                <a:lnTo>
                  <a:pt x="882232" y="128645"/>
                </a:lnTo>
                <a:lnTo>
                  <a:pt x="924332" y="128645"/>
                </a:lnTo>
                <a:lnTo>
                  <a:pt x="924332" y="126302"/>
                </a:lnTo>
                <a:close/>
                <a:moveTo>
                  <a:pt x="1712564" y="1270044"/>
                </a:moveTo>
                <a:lnTo>
                  <a:pt x="1712564" y="1307459"/>
                </a:lnTo>
                <a:lnTo>
                  <a:pt x="1747654" y="1344873"/>
                </a:lnTo>
                <a:lnTo>
                  <a:pt x="1747654" y="1309783"/>
                </a:lnTo>
                <a:lnTo>
                  <a:pt x="1712564" y="1270044"/>
                </a:lnTo>
                <a:close/>
                <a:moveTo>
                  <a:pt x="1197985" y="722719"/>
                </a:moveTo>
                <a:lnTo>
                  <a:pt x="1197985" y="769506"/>
                </a:lnTo>
                <a:cubicBezTo>
                  <a:pt x="1214349" y="785870"/>
                  <a:pt x="1228389" y="802253"/>
                  <a:pt x="1244772" y="818617"/>
                </a:cubicBezTo>
                <a:lnTo>
                  <a:pt x="1244772" y="771830"/>
                </a:lnTo>
                <a:cubicBezTo>
                  <a:pt x="1228408" y="755466"/>
                  <a:pt x="1214368" y="739102"/>
                  <a:pt x="1197985" y="722719"/>
                </a:cubicBezTo>
                <a:close/>
                <a:moveTo>
                  <a:pt x="1270509" y="802253"/>
                </a:moveTo>
                <a:lnTo>
                  <a:pt x="1270509" y="849039"/>
                </a:lnTo>
                <a:cubicBezTo>
                  <a:pt x="1284549" y="865403"/>
                  <a:pt x="1300912" y="881786"/>
                  <a:pt x="1314952" y="895826"/>
                </a:cubicBezTo>
                <a:lnTo>
                  <a:pt x="1314952" y="849039"/>
                </a:lnTo>
                <a:cubicBezTo>
                  <a:pt x="1300912" y="832656"/>
                  <a:pt x="1286873" y="816293"/>
                  <a:pt x="1270509" y="802253"/>
                </a:cubicBezTo>
                <a:close/>
                <a:moveTo>
                  <a:pt x="1345337" y="879443"/>
                </a:moveTo>
                <a:lnTo>
                  <a:pt x="1345337" y="923887"/>
                </a:lnTo>
                <a:cubicBezTo>
                  <a:pt x="1359377" y="940251"/>
                  <a:pt x="1373398" y="954291"/>
                  <a:pt x="1387438" y="970674"/>
                </a:cubicBezTo>
                <a:lnTo>
                  <a:pt x="1387438" y="926230"/>
                </a:lnTo>
                <a:cubicBezTo>
                  <a:pt x="1373417" y="909847"/>
                  <a:pt x="1359377" y="895807"/>
                  <a:pt x="1345337" y="879443"/>
                </a:cubicBezTo>
                <a:close/>
                <a:moveTo>
                  <a:pt x="1417860" y="958958"/>
                </a:moveTo>
                <a:lnTo>
                  <a:pt x="1417860" y="1001058"/>
                </a:lnTo>
                <a:cubicBezTo>
                  <a:pt x="1431900" y="1015098"/>
                  <a:pt x="1445921" y="1031462"/>
                  <a:pt x="1459961" y="1045502"/>
                </a:cubicBezTo>
                <a:lnTo>
                  <a:pt x="1459961" y="1003402"/>
                </a:lnTo>
                <a:cubicBezTo>
                  <a:pt x="1445921" y="987019"/>
                  <a:pt x="1431881" y="972998"/>
                  <a:pt x="1417860" y="958958"/>
                </a:cubicBezTo>
                <a:close/>
                <a:moveTo>
                  <a:pt x="1492708" y="1036149"/>
                </a:moveTo>
                <a:lnTo>
                  <a:pt x="1492708" y="1078249"/>
                </a:lnTo>
                <a:cubicBezTo>
                  <a:pt x="1506748" y="1092289"/>
                  <a:pt x="1518444" y="1106310"/>
                  <a:pt x="1532465" y="1120350"/>
                </a:cubicBezTo>
                <a:lnTo>
                  <a:pt x="1532465" y="1078249"/>
                </a:lnTo>
                <a:cubicBezTo>
                  <a:pt x="1518425" y="1064209"/>
                  <a:pt x="1504386" y="1050169"/>
                  <a:pt x="1492708" y="1036149"/>
                </a:cubicBezTo>
                <a:close/>
                <a:moveTo>
                  <a:pt x="1565212" y="1113339"/>
                </a:moveTo>
                <a:lnTo>
                  <a:pt x="1565212" y="1153097"/>
                </a:lnTo>
                <a:cubicBezTo>
                  <a:pt x="1576909" y="1167136"/>
                  <a:pt x="1590949" y="1181157"/>
                  <a:pt x="1602626" y="1195197"/>
                </a:cubicBezTo>
                <a:lnTo>
                  <a:pt x="1602626" y="1155440"/>
                </a:lnTo>
                <a:cubicBezTo>
                  <a:pt x="1590930" y="1141400"/>
                  <a:pt x="1576909" y="1127360"/>
                  <a:pt x="1565212" y="1113339"/>
                </a:cubicBezTo>
                <a:close/>
                <a:moveTo>
                  <a:pt x="1637716" y="1192854"/>
                </a:moveTo>
                <a:lnTo>
                  <a:pt x="1637716" y="1230268"/>
                </a:lnTo>
                <a:cubicBezTo>
                  <a:pt x="1649413" y="1244308"/>
                  <a:pt x="1663453" y="1256005"/>
                  <a:pt x="1675131" y="1270026"/>
                </a:cubicBezTo>
                <a:lnTo>
                  <a:pt x="1675131" y="1232611"/>
                </a:lnTo>
                <a:cubicBezTo>
                  <a:pt x="1663434" y="1218590"/>
                  <a:pt x="1651737" y="1206894"/>
                  <a:pt x="1637716" y="1192854"/>
                </a:cubicBezTo>
                <a:close/>
                <a:moveTo>
                  <a:pt x="1125481" y="645547"/>
                </a:moveTo>
                <a:lnTo>
                  <a:pt x="739566" y="645547"/>
                </a:lnTo>
                <a:cubicBezTo>
                  <a:pt x="779323" y="652558"/>
                  <a:pt x="816757" y="661911"/>
                  <a:pt x="854171" y="671284"/>
                </a:cubicBezTo>
                <a:cubicBezTo>
                  <a:pt x="882232" y="678294"/>
                  <a:pt x="914978" y="685324"/>
                  <a:pt x="947725" y="697020"/>
                </a:cubicBezTo>
                <a:lnTo>
                  <a:pt x="1125481" y="697020"/>
                </a:lnTo>
                <a:lnTo>
                  <a:pt x="1125481" y="694677"/>
                </a:lnTo>
                <a:lnTo>
                  <a:pt x="1172268" y="746131"/>
                </a:lnTo>
                <a:lnTo>
                  <a:pt x="1172268" y="697001"/>
                </a:lnTo>
                <a:lnTo>
                  <a:pt x="1125481" y="645547"/>
                </a:lnTo>
                <a:close/>
                <a:moveTo>
                  <a:pt x="840131" y="266643"/>
                </a:moveTo>
                <a:lnTo>
                  <a:pt x="943039" y="266643"/>
                </a:lnTo>
                <a:lnTo>
                  <a:pt x="943039" y="297047"/>
                </a:lnTo>
                <a:lnTo>
                  <a:pt x="992150" y="297047"/>
                </a:lnTo>
                <a:lnTo>
                  <a:pt x="992150" y="217513"/>
                </a:lnTo>
                <a:lnTo>
                  <a:pt x="358318" y="217513"/>
                </a:lnTo>
                <a:lnTo>
                  <a:pt x="358318" y="297028"/>
                </a:lnTo>
                <a:lnTo>
                  <a:pt x="400419" y="297028"/>
                </a:lnTo>
                <a:lnTo>
                  <a:pt x="400419" y="266624"/>
                </a:lnTo>
                <a:lnTo>
                  <a:pt x="503327" y="266624"/>
                </a:lnTo>
                <a:lnTo>
                  <a:pt x="503327" y="297028"/>
                </a:lnTo>
                <a:lnTo>
                  <a:pt x="550114" y="297028"/>
                </a:lnTo>
                <a:lnTo>
                  <a:pt x="550114" y="266624"/>
                </a:lnTo>
                <a:lnTo>
                  <a:pt x="653022" y="266624"/>
                </a:lnTo>
                <a:lnTo>
                  <a:pt x="653022" y="297028"/>
                </a:lnTo>
                <a:lnTo>
                  <a:pt x="702133" y="297028"/>
                </a:lnTo>
                <a:lnTo>
                  <a:pt x="702133" y="266624"/>
                </a:lnTo>
                <a:lnTo>
                  <a:pt x="805041" y="266624"/>
                </a:lnTo>
                <a:lnTo>
                  <a:pt x="805041" y="297028"/>
                </a:lnTo>
                <a:lnTo>
                  <a:pt x="837788" y="297028"/>
                </a:lnTo>
                <a:lnTo>
                  <a:pt x="837788" y="266624"/>
                </a:lnTo>
                <a:cubicBezTo>
                  <a:pt x="837807" y="266643"/>
                  <a:pt x="840131" y="266643"/>
                  <a:pt x="840131" y="266643"/>
                </a:cubicBezTo>
                <a:close/>
                <a:moveTo>
                  <a:pt x="1043623" y="467792"/>
                </a:moveTo>
                <a:lnTo>
                  <a:pt x="1043623" y="397631"/>
                </a:lnTo>
                <a:lnTo>
                  <a:pt x="966433" y="397631"/>
                </a:lnTo>
                <a:lnTo>
                  <a:pt x="966433" y="467792"/>
                </a:lnTo>
                <a:lnTo>
                  <a:pt x="1043623" y="467792"/>
                </a:lnTo>
                <a:close/>
                <a:moveTo>
                  <a:pt x="348965" y="397612"/>
                </a:moveTo>
                <a:lnTo>
                  <a:pt x="348965" y="467773"/>
                </a:lnTo>
                <a:lnTo>
                  <a:pt x="426155" y="467773"/>
                </a:lnTo>
                <a:lnTo>
                  <a:pt x="426155" y="397612"/>
                </a:lnTo>
                <a:lnTo>
                  <a:pt x="348965" y="397612"/>
                </a:lnTo>
                <a:close/>
                <a:moveTo>
                  <a:pt x="320885" y="467792"/>
                </a:moveTo>
                <a:lnTo>
                  <a:pt x="320885" y="397631"/>
                </a:lnTo>
                <a:lnTo>
                  <a:pt x="243695" y="397631"/>
                </a:lnTo>
                <a:lnTo>
                  <a:pt x="243695" y="467792"/>
                </a:lnTo>
                <a:lnTo>
                  <a:pt x="320885" y="467792"/>
                </a:lnTo>
                <a:close/>
                <a:moveTo>
                  <a:pt x="451873" y="397612"/>
                </a:moveTo>
                <a:lnTo>
                  <a:pt x="451873" y="467773"/>
                </a:lnTo>
                <a:lnTo>
                  <a:pt x="529064" y="467773"/>
                </a:lnTo>
                <a:lnTo>
                  <a:pt x="529064" y="397612"/>
                </a:lnTo>
                <a:lnTo>
                  <a:pt x="451873" y="397612"/>
                </a:lnTo>
                <a:close/>
                <a:moveTo>
                  <a:pt x="554781" y="397612"/>
                </a:moveTo>
                <a:lnTo>
                  <a:pt x="554781" y="467773"/>
                </a:lnTo>
                <a:lnTo>
                  <a:pt x="631972" y="467773"/>
                </a:lnTo>
                <a:lnTo>
                  <a:pt x="631972" y="397612"/>
                </a:lnTo>
                <a:lnTo>
                  <a:pt x="554781" y="397612"/>
                </a:lnTo>
                <a:close/>
                <a:moveTo>
                  <a:pt x="657708" y="397612"/>
                </a:moveTo>
                <a:lnTo>
                  <a:pt x="657708" y="467773"/>
                </a:lnTo>
                <a:lnTo>
                  <a:pt x="734899" y="467773"/>
                </a:lnTo>
                <a:lnTo>
                  <a:pt x="734899" y="397612"/>
                </a:lnTo>
                <a:lnTo>
                  <a:pt x="657708" y="397612"/>
                </a:lnTo>
                <a:close/>
                <a:moveTo>
                  <a:pt x="760616" y="397612"/>
                </a:moveTo>
                <a:lnTo>
                  <a:pt x="760616" y="467773"/>
                </a:lnTo>
                <a:lnTo>
                  <a:pt x="837807" y="467773"/>
                </a:lnTo>
                <a:lnTo>
                  <a:pt x="837807" y="397612"/>
                </a:lnTo>
                <a:lnTo>
                  <a:pt x="760616" y="397612"/>
                </a:lnTo>
                <a:close/>
                <a:moveTo>
                  <a:pt x="863524" y="397612"/>
                </a:moveTo>
                <a:lnTo>
                  <a:pt x="863524" y="467773"/>
                </a:lnTo>
                <a:lnTo>
                  <a:pt x="940715" y="467773"/>
                </a:lnTo>
                <a:lnTo>
                  <a:pt x="940715" y="397612"/>
                </a:lnTo>
                <a:lnTo>
                  <a:pt x="863524" y="397612"/>
                </a:lnTo>
                <a:close/>
                <a:moveTo>
                  <a:pt x="213310" y="608114"/>
                </a:moveTo>
                <a:cubicBezTo>
                  <a:pt x="213310" y="608114"/>
                  <a:pt x="872897" y="704012"/>
                  <a:pt x="989845" y="767163"/>
                </a:cubicBezTo>
                <a:cubicBezTo>
                  <a:pt x="1106774" y="830313"/>
                  <a:pt x="1878623" y="1524991"/>
                  <a:pt x="1878623" y="1524991"/>
                </a:cubicBezTo>
                <a:lnTo>
                  <a:pt x="1834179" y="1871148"/>
                </a:lnTo>
                <a:lnTo>
                  <a:pt x="622618" y="1871148"/>
                </a:lnTo>
                <a:cubicBezTo>
                  <a:pt x="610921" y="1253661"/>
                  <a:pt x="213310" y="980008"/>
                  <a:pt x="213310" y="608114"/>
                </a:cubicBezTo>
                <a:close/>
                <a:moveTo>
                  <a:pt x="1188632" y="1057199"/>
                </a:moveTo>
                <a:cubicBezTo>
                  <a:pt x="1176935" y="1057199"/>
                  <a:pt x="1165238" y="1071239"/>
                  <a:pt x="1165238" y="1089946"/>
                </a:cubicBezTo>
                <a:cubicBezTo>
                  <a:pt x="1165238" y="1108653"/>
                  <a:pt x="1174592" y="1125036"/>
                  <a:pt x="1188632" y="1125036"/>
                </a:cubicBezTo>
                <a:cubicBezTo>
                  <a:pt x="1200328" y="1125036"/>
                  <a:pt x="1212025" y="1110996"/>
                  <a:pt x="1212025" y="1092289"/>
                </a:cubicBezTo>
                <a:cubicBezTo>
                  <a:pt x="1212025" y="1071220"/>
                  <a:pt x="1202672" y="1057199"/>
                  <a:pt x="1188632" y="1057199"/>
                </a:cubicBezTo>
                <a:close/>
                <a:moveTo>
                  <a:pt x="1113784" y="998715"/>
                </a:moveTo>
                <a:cubicBezTo>
                  <a:pt x="1099744" y="998715"/>
                  <a:pt x="1090391" y="1015079"/>
                  <a:pt x="1090391" y="1033805"/>
                </a:cubicBezTo>
                <a:cubicBezTo>
                  <a:pt x="1090391" y="1054856"/>
                  <a:pt x="1102088" y="1071220"/>
                  <a:pt x="1113784" y="1071220"/>
                </a:cubicBezTo>
                <a:cubicBezTo>
                  <a:pt x="1127824" y="1071220"/>
                  <a:pt x="1137178" y="1054856"/>
                  <a:pt x="1137178" y="1036130"/>
                </a:cubicBezTo>
                <a:cubicBezTo>
                  <a:pt x="1139521" y="1015098"/>
                  <a:pt x="1127824" y="998715"/>
                  <a:pt x="1113784" y="998715"/>
                </a:cubicBezTo>
                <a:close/>
                <a:moveTo>
                  <a:pt x="1263479" y="1115663"/>
                </a:moveTo>
                <a:cubicBezTo>
                  <a:pt x="1251783" y="1115663"/>
                  <a:pt x="1242429" y="1129703"/>
                  <a:pt x="1242429" y="1148410"/>
                </a:cubicBezTo>
                <a:cubicBezTo>
                  <a:pt x="1242429" y="1167117"/>
                  <a:pt x="1251783" y="1181157"/>
                  <a:pt x="1263479" y="1181157"/>
                </a:cubicBezTo>
                <a:cubicBezTo>
                  <a:pt x="1275176" y="1181157"/>
                  <a:pt x="1284529" y="1167117"/>
                  <a:pt x="1284529" y="1150753"/>
                </a:cubicBezTo>
                <a:cubicBezTo>
                  <a:pt x="1284529" y="1129703"/>
                  <a:pt x="1275176" y="1115663"/>
                  <a:pt x="1263479" y="1115663"/>
                </a:cubicBezTo>
                <a:close/>
                <a:moveTo>
                  <a:pt x="1338327" y="1171804"/>
                </a:moveTo>
                <a:cubicBezTo>
                  <a:pt x="1326630" y="1171804"/>
                  <a:pt x="1319620" y="1185843"/>
                  <a:pt x="1319620" y="1202208"/>
                </a:cubicBezTo>
                <a:cubicBezTo>
                  <a:pt x="1319620" y="1218571"/>
                  <a:pt x="1328973" y="1232611"/>
                  <a:pt x="1338327" y="1232611"/>
                </a:cubicBezTo>
                <a:cubicBezTo>
                  <a:pt x="1350023" y="1232611"/>
                  <a:pt x="1357034" y="1218571"/>
                  <a:pt x="1357034" y="1202208"/>
                </a:cubicBezTo>
                <a:cubicBezTo>
                  <a:pt x="1357034" y="1185843"/>
                  <a:pt x="1350023" y="1174147"/>
                  <a:pt x="1338327" y="1171804"/>
                </a:cubicBezTo>
                <a:close/>
                <a:moveTo>
                  <a:pt x="1413174" y="1230268"/>
                </a:moveTo>
                <a:cubicBezTo>
                  <a:pt x="1403821" y="1230268"/>
                  <a:pt x="1394467" y="1241965"/>
                  <a:pt x="1394467" y="1258329"/>
                </a:cubicBezTo>
                <a:cubicBezTo>
                  <a:pt x="1394467" y="1274693"/>
                  <a:pt x="1401477" y="1286389"/>
                  <a:pt x="1413174" y="1286389"/>
                </a:cubicBezTo>
                <a:cubicBezTo>
                  <a:pt x="1422528" y="1286389"/>
                  <a:pt x="1431881" y="1274693"/>
                  <a:pt x="1431881" y="1258329"/>
                </a:cubicBezTo>
                <a:cubicBezTo>
                  <a:pt x="1431881" y="1244308"/>
                  <a:pt x="1422528" y="1230268"/>
                  <a:pt x="1413174" y="1230268"/>
                </a:cubicBezTo>
                <a:close/>
                <a:moveTo>
                  <a:pt x="1488022" y="1288752"/>
                </a:moveTo>
                <a:cubicBezTo>
                  <a:pt x="1478668" y="1288752"/>
                  <a:pt x="1471658" y="1300448"/>
                  <a:pt x="1471658" y="1314488"/>
                </a:cubicBezTo>
                <a:cubicBezTo>
                  <a:pt x="1471658" y="1328528"/>
                  <a:pt x="1478668" y="1340225"/>
                  <a:pt x="1488022" y="1340225"/>
                </a:cubicBezTo>
                <a:cubicBezTo>
                  <a:pt x="1497375" y="1340225"/>
                  <a:pt x="1504386" y="1328528"/>
                  <a:pt x="1504386" y="1314488"/>
                </a:cubicBezTo>
                <a:cubicBezTo>
                  <a:pt x="1504386" y="1300448"/>
                  <a:pt x="1497375" y="1288752"/>
                  <a:pt x="1488022" y="1288752"/>
                </a:cubicBezTo>
                <a:close/>
                <a:moveTo>
                  <a:pt x="1562869" y="1347216"/>
                </a:moveTo>
                <a:cubicBezTo>
                  <a:pt x="1553515" y="1347216"/>
                  <a:pt x="1546505" y="1356570"/>
                  <a:pt x="1546505" y="1370610"/>
                </a:cubicBezTo>
                <a:cubicBezTo>
                  <a:pt x="1546505" y="1384649"/>
                  <a:pt x="1553515" y="1394003"/>
                  <a:pt x="1562869" y="1394003"/>
                </a:cubicBezTo>
                <a:cubicBezTo>
                  <a:pt x="1572223" y="1394003"/>
                  <a:pt x="1579233" y="1384649"/>
                  <a:pt x="1579233" y="1370610"/>
                </a:cubicBezTo>
                <a:cubicBezTo>
                  <a:pt x="1576909" y="1358913"/>
                  <a:pt x="1569879" y="1347216"/>
                  <a:pt x="1562869" y="1347216"/>
                </a:cubicBezTo>
                <a:close/>
                <a:moveTo>
                  <a:pt x="1637716" y="1405700"/>
                </a:moveTo>
                <a:cubicBezTo>
                  <a:pt x="1630706" y="1405700"/>
                  <a:pt x="1623677" y="1415053"/>
                  <a:pt x="1623677" y="1426750"/>
                </a:cubicBezTo>
                <a:cubicBezTo>
                  <a:pt x="1623677" y="1438446"/>
                  <a:pt x="1630687" y="1447800"/>
                  <a:pt x="1637716" y="1447800"/>
                </a:cubicBezTo>
                <a:cubicBezTo>
                  <a:pt x="1644746" y="1447800"/>
                  <a:pt x="1651756" y="1438446"/>
                  <a:pt x="1651756" y="1426750"/>
                </a:cubicBezTo>
                <a:cubicBezTo>
                  <a:pt x="1651756" y="1415053"/>
                  <a:pt x="1644727" y="1405700"/>
                  <a:pt x="1637716" y="1405700"/>
                </a:cubicBezTo>
                <a:close/>
                <a:moveTo>
                  <a:pt x="1712564" y="1464164"/>
                </a:moveTo>
                <a:cubicBezTo>
                  <a:pt x="1705554" y="1464164"/>
                  <a:pt x="1700867" y="1473518"/>
                  <a:pt x="1700867" y="1482871"/>
                </a:cubicBezTo>
                <a:cubicBezTo>
                  <a:pt x="1700867" y="1492225"/>
                  <a:pt x="1705554" y="1501578"/>
                  <a:pt x="1712564" y="1501578"/>
                </a:cubicBezTo>
                <a:cubicBezTo>
                  <a:pt x="1719574" y="1501578"/>
                  <a:pt x="1724261" y="1492225"/>
                  <a:pt x="1724261" y="1482871"/>
                </a:cubicBezTo>
                <a:cubicBezTo>
                  <a:pt x="1724261" y="1471194"/>
                  <a:pt x="1719574" y="1464164"/>
                  <a:pt x="1712564" y="1464164"/>
                </a:cubicBezTo>
                <a:close/>
                <a:moveTo>
                  <a:pt x="1787411" y="1522647"/>
                </a:moveTo>
                <a:cubicBezTo>
                  <a:pt x="1780401" y="1522647"/>
                  <a:pt x="1775715" y="1529658"/>
                  <a:pt x="1775715" y="1539011"/>
                </a:cubicBezTo>
                <a:cubicBezTo>
                  <a:pt x="1775715" y="1548365"/>
                  <a:pt x="1780401" y="1555375"/>
                  <a:pt x="1787411" y="1555375"/>
                </a:cubicBezTo>
                <a:cubicBezTo>
                  <a:pt x="1794422" y="1555375"/>
                  <a:pt x="1799108" y="1548365"/>
                  <a:pt x="1799108" y="1539011"/>
                </a:cubicBezTo>
                <a:cubicBezTo>
                  <a:pt x="1796765" y="1529658"/>
                  <a:pt x="1792079" y="1522647"/>
                  <a:pt x="1787411" y="1522647"/>
                </a:cubicBezTo>
                <a:close/>
                <a:moveTo>
                  <a:pt x="678759" y="1169460"/>
                </a:moveTo>
                <a:cubicBezTo>
                  <a:pt x="678759" y="1171804"/>
                  <a:pt x="676415" y="1171804"/>
                  <a:pt x="676415" y="1171804"/>
                </a:cubicBezTo>
                <a:cubicBezTo>
                  <a:pt x="674072" y="1174147"/>
                  <a:pt x="669405" y="1176490"/>
                  <a:pt x="664719" y="1176490"/>
                </a:cubicBezTo>
                <a:cubicBezTo>
                  <a:pt x="660032" y="1176490"/>
                  <a:pt x="655365" y="1174147"/>
                  <a:pt x="653022" y="1171804"/>
                </a:cubicBezTo>
                <a:lnTo>
                  <a:pt x="650679" y="1169460"/>
                </a:lnTo>
                <a:cubicBezTo>
                  <a:pt x="648336" y="1169460"/>
                  <a:pt x="648336" y="1171804"/>
                  <a:pt x="645993" y="1174147"/>
                </a:cubicBezTo>
                <a:cubicBezTo>
                  <a:pt x="641306" y="1178833"/>
                  <a:pt x="638982" y="1185843"/>
                  <a:pt x="638982" y="1192854"/>
                </a:cubicBezTo>
                <a:cubicBezTo>
                  <a:pt x="638982" y="1199864"/>
                  <a:pt x="641325" y="1206894"/>
                  <a:pt x="645993" y="1211561"/>
                </a:cubicBezTo>
                <a:cubicBezTo>
                  <a:pt x="650679" y="1216247"/>
                  <a:pt x="657689" y="1218571"/>
                  <a:pt x="664700" y="1218571"/>
                </a:cubicBezTo>
                <a:cubicBezTo>
                  <a:pt x="671710" y="1218571"/>
                  <a:pt x="678739" y="1216228"/>
                  <a:pt x="683407" y="1211561"/>
                </a:cubicBezTo>
                <a:cubicBezTo>
                  <a:pt x="688093" y="1206875"/>
                  <a:pt x="690417" y="1199864"/>
                  <a:pt x="690417" y="1192854"/>
                </a:cubicBezTo>
                <a:cubicBezTo>
                  <a:pt x="690417" y="1185843"/>
                  <a:pt x="688074" y="1178814"/>
                  <a:pt x="683407" y="1174147"/>
                </a:cubicBezTo>
                <a:cubicBezTo>
                  <a:pt x="683426" y="1171804"/>
                  <a:pt x="681083" y="1169460"/>
                  <a:pt x="678759" y="1169460"/>
                </a:cubicBezTo>
                <a:close/>
                <a:moveTo>
                  <a:pt x="657708" y="1146067"/>
                </a:moveTo>
                <a:lnTo>
                  <a:pt x="671748" y="1146067"/>
                </a:lnTo>
                <a:lnTo>
                  <a:pt x="671748" y="1129684"/>
                </a:lnTo>
                <a:lnTo>
                  <a:pt x="671748" y="1132027"/>
                </a:lnTo>
                <a:cubicBezTo>
                  <a:pt x="671748" y="1134370"/>
                  <a:pt x="669405" y="1139038"/>
                  <a:pt x="664738" y="1139038"/>
                </a:cubicBezTo>
                <a:cubicBezTo>
                  <a:pt x="662395" y="1139038"/>
                  <a:pt x="657727" y="1136694"/>
                  <a:pt x="657727" y="1132027"/>
                </a:cubicBezTo>
                <a:lnTo>
                  <a:pt x="657727" y="1127341"/>
                </a:lnTo>
                <a:lnTo>
                  <a:pt x="657727" y="1146067"/>
                </a:lnTo>
                <a:close/>
                <a:moveTo>
                  <a:pt x="669386" y="1164793"/>
                </a:moveTo>
                <a:lnTo>
                  <a:pt x="660032" y="1164793"/>
                </a:lnTo>
                <a:cubicBezTo>
                  <a:pt x="662376" y="1164793"/>
                  <a:pt x="662376" y="1167136"/>
                  <a:pt x="664719" y="1167136"/>
                </a:cubicBezTo>
                <a:cubicBezTo>
                  <a:pt x="664719" y="1167117"/>
                  <a:pt x="667062" y="1167117"/>
                  <a:pt x="669386" y="1164793"/>
                </a:cubicBezTo>
                <a:close/>
                <a:moveTo>
                  <a:pt x="664719" y="1085259"/>
                </a:moveTo>
                <a:cubicBezTo>
                  <a:pt x="667062" y="1085259"/>
                  <a:pt x="671729" y="1087603"/>
                  <a:pt x="671729" y="1092270"/>
                </a:cubicBezTo>
                <a:lnTo>
                  <a:pt x="671729" y="1061866"/>
                </a:lnTo>
                <a:lnTo>
                  <a:pt x="671729" y="1064209"/>
                </a:lnTo>
                <a:cubicBezTo>
                  <a:pt x="671729" y="1066552"/>
                  <a:pt x="669386" y="1071220"/>
                  <a:pt x="664719" y="1071220"/>
                </a:cubicBezTo>
                <a:cubicBezTo>
                  <a:pt x="662376" y="1071220"/>
                  <a:pt x="657708" y="1068876"/>
                  <a:pt x="657708" y="1064209"/>
                </a:cubicBezTo>
                <a:lnTo>
                  <a:pt x="657708" y="1059523"/>
                </a:lnTo>
                <a:lnTo>
                  <a:pt x="657708" y="1096937"/>
                </a:lnTo>
                <a:lnTo>
                  <a:pt x="657708" y="1094594"/>
                </a:lnTo>
                <a:cubicBezTo>
                  <a:pt x="657708" y="1087603"/>
                  <a:pt x="660032" y="1085259"/>
                  <a:pt x="664719" y="1085259"/>
                </a:cubicBezTo>
                <a:close/>
                <a:moveTo>
                  <a:pt x="664719" y="1015098"/>
                </a:moveTo>
                <a:cubicBezTo>
                  <a:pt x="667062" y="1015098"/>
                  <a:pt x="671729" y="1017441"/>
                  <a:pt x="671729" y="1022109"/>
                </a:cubicBezTo>
                <a:lnTo>
                  <a:pt x="671729" y="991705"/>
                </a:lnTo>
                <a:lnTo>
                  <a:pt x="671729" y="994048"/>
                </a:lnTo>
                <a:cubicBezTo>
                  <a:pt x="671729" y="996391"/>
                  <a:pt x="669386" y="1001058"/>
                  <a:pt x="664719" y="1001058"/>
                </a:cubicBezTo>
                <a:cubicBezTo>
                  <a:pt x="662376" y="1001058"/>
                  <a:pt x="657708" y="998715"/>
                  <a:pt x="657708" y="994048"/>
                </a:cubicBezTo>
                <a:lnTo>
                  <a:pt x="657708" y="989362"/>
                </a:lnTo>
                <a:lnTo>
                  <a:pt x="657708" y="1026776"/>
                </a:lnTo>
                <a:lnTo>
                  <a:pt x="657708" y="1022090"/>
                </a:lnTo>
                <a:cubicBezTo>
                  <a:pt x="657708" y="1017441"/>
                  <a:pt x="660032" y="1015098"/>
                  <a:pt x="664719" y="1015098"/>
                </a:cubicBezTo>
                <a:close/>
                <a:moveTo>
                  <a:pt x="664719" y="846696"/>
                </a:moveTo>
                <a:cubicBezTo>
                  <a:pt x="685769" y="846696"/>
                  <a:pt x="702133" y="863060"/>
                  <a:pt x="702133" y="884111"/>
                </a:cubicBezTo>
                <a:cubicBezTo>
                  <a:pt x="702133" y="900474"/>
                  <a:pt x="692779" y="912171"/>
                  <a:pt x="681083" y="919201"/>
                </a:cubicBezTo>
                <a:lnTo>
                  <a:pt x="681083" y="949604"/>
                </a:lnTo>
                <a:cubicBezTo>
                  <a:pt x="681083" y="954291"/>
                  <a:pt x="678739" y="958958"/>
                  <a:pt x="676396" y="961301"/>
                </a:cubicBezTo>
                <a:cubicBezTo>
                  <a:pt x="674053" y="963644"/>
                  <a:pt x="671710" y="963644"/>
                  <a:pt x="671710" y="965987"/>
                </a:cubicBezTo>
                <a:lnTo>
                  <a:pt x="671710" y="975341"/>
                </a:lnTo>
                <a:cubicBezTo>
                  <a:pt x="674053" y="975341"/>
                  <a:pt x="676396" y="977684"/>
                  <a:pt x="676396" y="980027"/>
                </a:cubicBezTo>
                <a:cubicBezTo>
                  <a:pt x="678739" y="982370"/>
                  <a:pt x="681083" y="987038"/>
                  <a:pt x="681083" y="991724"/>
                </a:cubicBezTo>
                <a:lnTo>
                  <a:pt x="681083" y="1019785"/>
                </a:lnTo>
                <a:cubicBezTo>
                  <a:pt x="681083" y="1024471"/>
                  <a:pt x="678739" y="1029138"/>
                  <a:pt x="676396" y="1031481"/>
                </a:cubicBezTo>
                <a:cubicBezTo>
                  <a:pt x="674053" y="1033824"/>
                  <a:pt x="671710" y="1033824"/>
                  <a:pt x="671710" y="1036168"/>
                </a:cubicBezTo>
                <a:lnTo>
                  <a:pt x="671710" y="1045521"/>
                </a:lnTo>
                <a:cubicBezTo>
                  <a:pt x="674053" y="1045521"/>
                  <a:pt x="676396" y="1047864"/>
                  <a:pt x="676396" y="1050208"/>
                </a:cubicBezTo>
                <a:cubicBezTo>
                  <a:pt x="678739" y="1052551"/>
                  <a:pt x="681083" y="1057218"/>
                  <a:pt x="681083" y="1061904"/>
                </a:cubicBezTo>
                <a:lnTo>
                  <a:pt x="681083" y="1089965"/>
                </a:lnTo>
                <a:cubicBezTo>
                  <a:pt x="681083" y="1094651"/>
                  <a:pt x="678739" y="1099318"/>
                  <a:pt x="676396" y="1101662"/>
                </a:cubicBezTo>
                <a:cubicBezTo>
                  <a:pt x="674053" y="1104005"/>
                  <a:pt x="671710" y="1104005"/>
                  <a:pt x="671710" y="1106348"/>
                </a:cubicBezTo>
                <a:lnTo>
                  <a:pt x="671710" y="1115701"/>
                </a:lnTo>
                <a:cubicBezTo>
                  <a:pt x="674053" y="1115701"/>
                  <a:pt x="676396" y="1118045"/>
                  <a:pt x="676396" y="1120388"/>
                </a:cubicBezTo>
                <a:cubicBezTo>
                  <a:pt x="678739" y="1122731"/>
                  <a:pt x="681083" y="1127398"/>
                  <a:pt x="681083" y="1132084"/>
                </a:cubicBezTo>
                <a:lnTo>
                  <a:pt x="681083" y="1148448"/>
                </a:lnTo>
                <a:cubicBezTo>
                  <a:pt x="688093" y="1150792"/>
                  <a:pt x="692779" y="1155459"/>
                  <a:pt x="697447" y="1160145"/>
                </a:cubicBezTo>
                <a:cubicBezTo>
                  <a:pt x="706800" y="1169499"/>
                  <a:pt x="711486" y="1181195"/>
                  <a:pt x="711486" y="1195235"/>
                </a:cubicBezTo>
                <a:cubicBezTo>
                  <a:pt x="711486" y="1209275"/>
                  <a:pt x="706800" y="1220972"/>
                  <a:pt x="697447" y="1230325"/>
                </a:cubicBezTo>
                <a:cubicBezTo>
                  <a:pt x="690436" y="1237336"/>
                  <a:pt x="683407" y="1239679"/>
                  <a:pt x="676396" y="1242022"/>
                </a:cubicBezTo>
                <a:lnTo>
                  <a:pt x="676396" y="1384687"/>
                </a:lnTo>
                <a:cubicBezTo>
                  <a:pt x="720840" y="1384687"/>
                  <a:pt x="730194" y="1363637"/>
                  <a:pt x="737204" y="1342587"/>
                </a:cubicBezTo>
                <a:cubicBezTo>
                  <a:pt x="739547" y="1335577"/>
                  <a:pt x="744214" y="1326223"/>
                  <a:pt x="748901" y="1319193"/>
                </a:cubicBezTo>
                <a:lnTo>
                  <a:pt x="744214" y="1319193"/>
                </a:lnTo>
                <a:lnTo>
                  <a:pt x="744214" y="1298143"/>
                </a:lnTo>
                <a:lnTo>
                  <a:pt x="769951" y="1298143"/>
                </a:lnTo>
                <a:lnTo>
                  <a:pt x="800355" y="1295800"/>
                </a:lnTo>
                <a:lnTo>
                  <a:pt x="776961" y="1314507"/>
                </a:lnTo>
                <a:cubicBezTo>
                  <a:pt x="767608" y="1323861"/>
                  <a:pt x="760597" y="1335557"/>
                  <a:pt x="755911" y="1349597"/>
                </a:cubicBezTo>
                <a:cubicBezTo>
                  <a:pt x="744214" y="1380001"/>
                  <a:pt x="732518" y="1410405"/>
                  <a:pt x="664700" y="1403394"/>
                </a:cubicBezTo>
                <a:cubicBezTo>
                  <a:pt x="596863" y="1408081"/>
                  <a:pt x="585185" y="1380001"/>
                  <a:pt x="573488" y="1349597"/>
                </a:cubicBezTo>
                <a:cubicBezTo>
                  <a:pt x="568802" y="1337901"/>
                  <a:pt x="564135" y="1323861"/>
                  <a:pt x="552438" y="1314507"/>
                </a:cubicBezTo>
                <a:lnTo>
                  <a:pt x="531388" y="1295800"/>
                </a:lnTo>
                <a:lnTo>
                  <a:pt x="561792" y="1298143"/>
                </a:lnTo>
                <a:lnTo>
                  <a:pt x="587528" y="1298143"/>
                </a:lnTo>
                <a:lnTo>
                  <a:pt x="587528" y="1319193"/>
                </a:lnTo>
                <a:lnTo>
                  <a:pt x="582842" y="1319193"/>
                </a:lnTo>
                <a:cubicBezTo>
                  <a:pt x="587528" y="1326204"/>
                  <a:pt x="589852" y="1335557"/>
                  <a:pt x="594538" y="1342587"/>
                </a:cubicBezTo>
                <a:cubicBezTo>
                  <a:pt x="603892" y="1363637"/>
                  <a:pt x="610902" y="1384687"/>
                  <a:pt x="655346" y="1384687"/>
                </a:cubicBezTo>
                <a:lnTo>
                  <a:pt x="655346" y="1239679"/>
                </a:lnTo>
                <a:cubicBezTo>
                  <a:pt x="645993" y="1237336"/>
                  <a:pt x="636639" y="1232668"/>
                  <a:pt x="631953" y="1225639"/>
                </a:cubicBezTo>
                <a:cubicBezTo>
                  <a:pt x="620256" y="1218629"/>
                  <a:pt x="615589" y="1206932"/>
                  <a:pt x="615589" y="1192892"/>
                </a:cubicBezTo>
                <a:cubicBezTo>
                  <a:pt x="615589" y="1178852"/>
                  <a:pt x="620275" y="1167155"/>
                  <a:pt x="629629" y="1157802"/>
                </a:cubicBezTo>
                <a:cubicBezTo>
                  <a:pt x="634315" y="1153116"/>
                  <a:pt x="638982" y="1148448"/>
                  <a:pt x="645993" y="1146105"/>
                </a:cubicBezTo>
                <a:lnTo>
                  <a:pt x="645993" y="1129741"/>
                </a:lnTo>
                <a:cubicBezTo>
                  <a:pt x="645993" y="1125055"/>
                  <a:pt x="648336" y="1120388"/>
                  <a:pt x="650679" y="1118045"/>
                </a:cubicBezTo>
                <a:cubicBezTo>
                  <a:pt x="653022" y="1115701"/>
                  <a:pt x="655365" y="1115701"/>
                  <a:pt x="657689" y="1113358"/>
                </a:cubicBezTo>
                <a:lnTo>
                  <a:pt x="657689" y="1104005"/>
                </a:lnTo>
                <a:cubicBezTo>
                  <a:pt x="655346" y="1104005"/>
                  <a:pt x="653003" y="1101662"/>
                  <a:pt x="650679" y="1099318"/>
                </a:cubicBezTo>
                <a:cubicBezTo>
                  <a:pt x="648336" y="1096975"/>
                  <a:pt x="645993" y="1092308"/>
                  <a:pt x="645993" y="1087622"/>
                </a:cubicBezTo>
                <a:lnTo>
                  <a:pt x="645993" y="1059561"/>
                </a:lnTo>
                <a:cubicBezTo>
                  <a:pt x="645993" y="1054875"/>
                  <a:pt x="648336" y="1050208"/>
                  <a:pt x="650679" y="1047864"/>
                </a:cubicBezTo>
                <a:cubicBezTo>
                  <a:pt x="653022" y="1045521"/>
                  <a:pt x="655365" y="1045521"/>
                  <a:pt x="657689" y="1043178"/>
                </a:cubicBezTo>
                <a:lnTo>
                  <a:pt x="657689" y="1033824"/>
                </a:lnTo>
                <a:cubicBezTo>
                  <a:pt x="655346" y="1033824"/>
                  <a:pt x="653003" y="1031481"/>
                  <a:pt x="650679" y="1029138"/>
                </a:cubicBezTo>
                <a:cubicBezTo>
                  <a:pt x="648336" y="1026795"/>
                  <a:pt x="645993" y="1022128"/>
                  <a:pt x="645993" y="1017441"/>
                </a:cubicBezTo>
                <a:lnTo>
                  <a:pt x="645993" y="989381"/>
                </a:lnTo>
                <a:cubicBezTo>
                  <a:pt x="645993" y="984695"/>
                  <a:pt x="648336" y="980027"/>
                  <a:pt x="650679" y="977684"/>
                </a:cubicBezTo>
                <a:cubicBezTo>
                  <a:pt x="653022" y="975341"/>
                  <a:pt x="655365" y="975341"/>
                  <a:pt x="657689" y="972998"/>
                </a:cubicBezTo>
                <a:lnTo>
                  <a:pt x="657689" y="965987"/>
                </a:lnTo>
                <a:cubicBezTo>
                  <a:pt x="655346" y="965987"/>
                  <a:pt x="653003" y="963644"/>
                  <a:pt x="650679" y="961301"/>
                </a:cubicBezTo>
                <a:cubicBezTo>
                  <a:pt x="648355" y="958958"/>
                  <a:pt x="645993" y="954291"/>
                  <a:pt x="645993" y="949604"/>
                </a:cubicBezTo>
                <a:lnTo>
                  <a:pt x="645993" y="916857"/>
                </a:lnTo>
                <a:cubicBezTo>
                  <a:pt x="634296" y="909847"/>
                  <a:pt x="627285" y="898150"/>
                  <a:pt x="627285" y="884111"/>
                </a:cubicBezTo>
                <a:cubicBezTo>
                  <a:pt x="627285" y="865403"/>
                  <a:pt x="643668" y="846696"/>
                  <a:pt x="664719" y="846696"/>
                </a:cubicBezTo>
                <a:close/>
                <a:moveTo>
                  <a:pt x="671729" y="921544"/>
                </a:moveTo>
                <a:lnTo>
                  <a:pt x="657689" y="921544"/>
                </a:lnTo>
                <a:lnTo>
                  <a:pt x="657689" y="956634"/>
                </a:lnTo>
                <a:lnTo>
                  <a:pt x="657689" y="951948"/>
                </a:lnTo>
                <a:cubicBezTo>
                  <a:pt x="657689" y="947261"/>
                  <a:pt x="660032" y="944937"/>
                  <a:pt x="664700" y="944937"/>
                </a:cubicBezTo>
                <a:cubicBezTo>
                  <a:pt x="667043" y="944937"/>
                  <a:pt x="671710" y="947280"/>
                  <a:pt x="671710" y="951948"/>
                </a:cubicBezTo>
                <a:lnTo>
                  <a:pt x="671729" y="92154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933199" y="3942736"/>
            <a:ext cx="636230" cy="507643"/>
            <a:chOff x="4902200" y="2476500"/>
            <a:chExt cx="2369122" cy="189030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" name="任意形状 17"/>
            <p:cNvSpPr/>
            <p:nvPr/>
          </p:nvSpPr>
          <p:spPr>
            <a:xfrm>
              <a:off x="5232758" y="2884099"/>
              <a:ext cx="2038564" cy="1482705"/>
            </a:xfrm>
            <a:custGeom>
              <a:avLst/>
              <a:gdLst>
                <a:gd name="connsiteX0" fmla="*/ 1952273 w 2038564"/>
                <a:gd name="connsiteY0" fmla="*/ 1855 h 1482705"/>
                <a:gd name="connsiteX1" fmla="*/ 1057942 w 2038564"/>
                <a:gd name="connsiteY1" fmla="*/ 159442 h 1482705"/>
                <a:gd name="connsiteX2" fmla="*/ 411492 w 2038564"/>
                <a:gd name="connsiteY2" fmla="*/ 273304 h 1482705"/>
                <a:gd name="connsiteX3" fmla="*/ 343206 w 2038564"/>
                <a:gd name="connsiteY3" fmla="*/ 335474 h 1482705"/>
                <a:gd name="connsiteX4" fmla="*/ 5868 w 2038564"/>
                <a:gd name="connsiteY4" fmla="*/ 1250938 h 1482705"/>
                <a:gd name="connsiteX5" fmla="*/ 30906 w 2038564"/>
                <a:gd name="connsiteY5" fmla="*/ 1323583 h 1482705"/>
                <a:gd name="connsiteX6" fmla="*/ 711727 w 2038564"/>
                <a:gd name="connsiteY6" fmla="*/ 1387802 h 1482705"/>
                <a:gd name="connsiteX7" fmla="*/ 1706669 w 2038564"/>
                <a:gd name="connsiteY7" fmla="*/ 1482081 h 1482705"/>
                <a:gd name="connsiteX8" fmla="*/ 1833226 w 2038564"/>
                <a:gd name="connsiteY8" fmla="*/ 1388487 h 1482705"/>
                <a:gd name="connsiteX9" fmla="*/ 2038087 w 2038564"/>
                <a:gd name="connsiteY9" fmla="*/ 59470 h 1482705"/>
                <a:gd name="connsiteX10" fmla="*/ 1952273 w 2038564"/>
                <a:gd name="connsiteY10" fmla="*/ 1855 h 1482705"/>
                <a:gd name="connsiteX11" fmla="*/ 1738992 w 2038564"/>
                <a:gd name="connsiteY11" fmla="*/ 1380742 h 1482705"/>
                <a:gd name="connsiteX12" fmla="*/ 1721238 w 2038564"/>
                <a:gd name="connsiteY12" fmla="*/ 1393950 h 1482705"/>
                <a:gd name="connsiteX13" fmla="*/ 731304 w 2038564"/>
                <a:gd name="connsiteY13" fmla="*/ 1316751 h 1482705"/>
                <a:gd name="connsiteX14" fmla="*/ 52986 w 2038564"/>
                <a:gd name="connsiteY14" fmla="*/ 1264373 h 1482705"/>
                <a:gd name="connsiteX15" fmla="*/ 49345 w 2038564"/>
                <a:gd name="connsiteY15" fmla="*/ 1253899 h 1482705"/>
                <a:gd name="connsiteX16" fmla="*/ 385772 w 2038564"/>
                <a:gd name="connsiteY16" fmla="*/ 328415 h 1482705"/>
                <a:gd name="connsiteX17" fmla="*/ 394420 w 2038564"/>
                <a:gd name="connsiteY17" fmla="*/ 320673 h 1482705"/>
                <a:gd name="connsiteX18" fmla="*/ 1042464 w 2038564"/>
                <a:gd name="connsiteY18" fmla="*/ 213412 h 1482705"/>
                <a:gd name="connsiteX19" fmla="*/ 1942258 w 2038564"/>
                <a:gd name="connsiteY19" fmla="*/ 64024 h 1482705"/>
                <a:gd name="connsiteX20" fmla="*/ 1954094 w 2038564"/>
                <a:gd name="connsiteY20" fmla="*/ 72223 h 1482705"/>
                <a:gd name="connsiteX21" fmla="*/ 1738990 w 2038564"/>
                <a:gd name="connsiteY21" fmla="*/ 1380742 h 148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8564" h="1482705">
                  <a:moveTo>
                    <a:pt x="1952273" y="1855"/>
                  </a:moveTo>
                  <a:lnTo>
                    <a:pt x="1057942" y="159442"/>
                  </a:lnTo>
                  <a:lnTo>
                    <a:pt x="411492" y="273304"/>
                  </a:lnTo>
                  <a:cubicBezTo>
                    <a:pt x="380246" y="282169"/>
                    <a:pt x="354965" y="305185"/>
                    <a:pt x="343206" y="335474"/>
                  </a:cubicBezTo>
                  <a:lnTo>
                    <a:pt x="5868" y="1250938"/>
                  </a:lnTo>
                  <a:cubicBezTo>
                    <a:pt x="-7788" y="1288284"/>
                    <a:pt x="3136" y="1320850"/>
                    <a:pt x="30906" y="1323583"/>
                  </a:cubicBezTo>
                  <a:lnTo>
                    <a:pt x="711727" y="1387802"/>
                  </a:lnTo>
                  <a:lnTo>
                    <a:pt x="1706669" y="1482081"/>
                  </a:lnTo>
                  <a:cubicBezTo>
                    <a:pt x="1766689" y="1488282"/>
                    <a:pt x="1821547" y="1447712"/>
                    <a:pt x="1833226" y="1388487"/>
                  </a:cubicBezTo>
                  <a:cubicBezTo>
                    <a:pt x="1901362" y="945328"/>
                    <a:pt x="1969649" y="502323"/>
                    <a:pt x="2038087" y="59470"/>
                  </a:cubicBezTo>
                  <a:cubicBezTo>
                    <a:pt x="2043322" y="18021"/>
                    <a:pt x="2004855" y="-7255"/>
                    <a:pt x="1952273" y="1855"/>
                  </a:cubicBezTo>
                  <a:close/>
                  <a:moveTo>
                    <a:pt x="1738992" y="1380742"/>
                  </a:moveTo>
                  <a:cubicBezTo>
                    <a:pt x="1737199" y="1388961"/>
                    <a:pt x="1729622" y="1394599"/>
                    <a:pt x="1721238" y="1393950"/>
                  </a:cubicBezTo>
                  <a:cubicBezTo>
                    <a:pt x="1344521" y="1364347"/>
                    <a:pt x="1017654" y="1338841"/>
                    <a:pt x="731304" y="1316751"/>
                  </a:cubicBezTo>
                  <a:lnTo>
                    <a:pt x="52986" y="1264373"/>
                  </a:lnTo>
                  <a:cubicBezTo>
                    <a:pt x="49118" y="1264373"/>
                    <a:pt x="47523" y="1259592"/>
                    <a:pt x="49345" y="1253899"/>
                  </a:cubicBezTo>
                  <a:cubicBezTo>
                    <a:pt x="161335" y="945252"/>
                    <a:pt x="273477" y="636758"/>
                    <a:pt x="385772" y="328415"/>
                  </a:cubicBezTo>
                  <a:cubicBezTo>
                    <a:pt x="387411" y="324713"/>
                    <a:pt x="390561" y="321893"/>
                    <a:pt x="394420" y="320673"/>
                  </a:cubicBezTo>
                  <a:lnTo>
                    <a:pt x="1042464" y="213412"/>
                  </a:lnTo>
                  <a:lnTo>
                    <a:pt x="1942258" y="64024"/>
                  </a:lnTo>
                  <a:cubicBezTo>
                    <a:pt x="1949542" y="62886"/>
                    <a:pt x="1955005" y="66528"/>
                    <a:pt x="1954094" y="72223"/>
                  </a:cubicBezTo>
                  <a:cubicBezTo>
                    <a:pt x="1882013" y="508396"/>
                    <a:pt x="1810312" y="944569"/>
                    <a:pt x="1738990" y="1380742"/>
                  </a:cubicBezTo>
                  <a:close/>
                </a:path>
              </a:pathLst>
            </a:custGeom>
            <a:grpFill/>
            <a:ln w="1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4902200" y="2476500"/>
              <a:ext cx="2184499" cy="1707497"/>
            </a:xfrm>
            <a:custGeom>
              <a:avLst/>
              <a:gdLst>
                <a:gd name="connsiteX0" fmla="*/ 2013781 w 2184499"/>
                <a:gd name="connsiteY0" fmla="*/ 1604566 h 1707497"/>
                <a:gd name="connsiteX1" fmla="*/ 2082069 w 2184499"/>
                <a:gd name="connsiteY1" fmla="*/ 1205588 h 1707497"/>
                <a:gd name="connsiteX2" fmla="*/ 1988743 w 2184499"/>
                <a:gd name="connsiteY2" fmla="*/ 1112674 h 1707497"/>
                <a:gd name="connsiteX3" fmla="*/ 1604287 w 2184499"/>
                <a:gd name="connsiteY3" fmla="*/ 1132031 h 1707497"/>
                <a:gd name="connsiteX4" fmla="*/ 1490476 w 2184499"/>
                <a:gd name="connsiteY4" fmla="*/ 1224489 h 1707497"/>
                <a:gd name="connsiteX5" fmla="*/ 1403751 w 2184499"/>
                <a:gd name="connsiteY5" fmla="*/ 1578832 h 1707497"/>
                <a:gd name="connsiteX6" fmla="*/ 1474771 w 2184499"/>
                <a:gd name="connsiteY6" fmla="*/ 1682904 h 1707497"/>
                <a:gd name="connsiteX7" fmla="*/ 1878119 w 2184499"/>
                <a:gd name="connsiteY7" fmla="*/ 1707498 h 1707497"/>
                <a:gd name="connsiteX8" fmla="*/ 2014692 w 2184499"/>
                <a:gd name="connsiteY8" fmla="*/ 1603882 h 1707497"/>
                <a:gd name="connsiteX9" fmla="*/ 1359138 w 2184499"/>
                <a:gd name="connsiteY9" fmla="*/ 1577011 h 1707497"/>
                <a:gd name="connsiteX10" fmla="*/ 1446999 w 2184499"/>
                <a:gd name="connsiteY10" fmla="*/ 1225855 h 1707497"/>
                <a:gd name="connsiteX11" fmla="*/ 1382355 w 2184499"/>
                <a:gd name="connsiteY11" fmla="*/ 1143419 h 1707497"/>
                <a:gd name="connsiteX12" fmla="*/ 1079389 w 2184499"/>
                <a:gd name="connsiteY12" fmla="*/ 1159358 h 1707497"/>
                <a:gd name="connsiteX13" fmla="*/ 982421 w 2184499"/>
                <a:gd name="connsiteY13" fmla="*/ 1242025 h 1707497"/>
                <a:gd name="connsiteX14" fmla="*/ 885681 w 2184499"/>
                <a:gd name="connsiteY14" fmla="*/ 1557654 h 1707497"/>
                <a:gd name="connsiteX15" fmla="*/ 933938 w 2184499"/>
                <a:gd name="connsiteY15" fmla="*/ 1648744 h 1707497"/>
                <a:gd name="connsiteX16" fmla="*/ 1245781 w 2184499"/>
                <a:gd name="connsiteY16" fmla="*/ 1668101 h 1707497"/>
                <a:gd name="connsiteX17" fmla="*/ 1359593 w 2184499"/>
                <a:gd name="connsiteY17" fmla="*/ 1577011 h 1707497"/>
                <a:gd name="connsiteX18" fmla="*/ 2124635 w 2184499"/>
                <a:gd name="connsiteY18" fmla="*/ 967840 h 1707497"/>
                <a:gd name="connsiteX19" fmla="*/ 2184500 w 2184499"/>
                <a:gd name="connsiteY19" fmla="*/ 626250 h 1707497"/>
                <a:gd name="connsiteX20" fmla="*/ 2094587 w 2184499"/>
                <a:gd name="connsiteY20" fmla="*/ 557931 h 1707497"/>
                <a:gd name="connsiteX21" fmla="*/ 1728115 w 2184499"/>
                <a:gd name="connsiteY21" fmla="*/ 614407 h 1707497"/>
                <a:gd name="connsiteX22" fmla="*/ 1621361 w 2184499"/>
                <a:gd name="connsiteY22" fmla="*/ 704361 h 1707497"/>
                <a:gd name="connsiteX23" fmla="*/ 1544651 w 2184499"/>
                <a:gd name="connsiteY23" fmla="*/ 1012701 h 1707497"/>
                <a:gd name="connsiteX24" fmla="*/ 1614758 w 2184499"/>
                <a:gd name="connsiteY24" fmla="*/ 1092406 h 1707497"/>
                <a:gd name="connsiteX25" fmla="*/ 1997849 w 2184499"/>
                <a:gd name="connsiteY25" fmla="*/ 1069633 h 1707497"/>
                <a:gd name="connsiteX26" fmla="*/ 2124635 w 2184499"/>
                <a:gd name="connsiteY26" fmla="*/ 968294 h 1707497"/>
                <a:gd name="connsiteX27" fmla="*/ 1500036 w 2184499"/>
                <a:gd name="connsiteY27" fmla="*/ 1015436 h 1707497"/>
                <a:gd name="connsiteX28" fmla="*/ 1577428 w 2184499"/>
                <a:gd name="connsiteY28" fmla="*/ 709598 h 1707497"/>
                <a:gd name="connsiteX29" fmla="*/ 1513694 w 2184499"/>
                <a:gd name="connsiteY29" fmla="*/ 646517 h 1707497"/>
                <a:gd name="connsiteX30" fmla="*/ 1220287 w 2184499"/>
                <a:gd name="connsiteY30" fmla="*/ 692062 h 1707497"/>
                <a:gd name="connsiteX31" fmla="*/ 1127873 w 2184499"/>
                <a:gd name="connsiteY31" fmla="*/ 772450 h 1707497"/>
                <a:gd name="connsiteX32" fmla="*/ 1041375 w 2184499"/>
                <a:gd name="connsiteY32" fmla="*/ 1051417 h 1707497"/>
                <a:gd name="connsiteX33" fmla="*/ 1090315 w 2184499"/>
                <a:gd name="connsiteY33" fmla="*/ 1123152 h 1707497"/>
                <a:gd name="connsiteX34" fmla="*/ 1392598 w 2184499"/>
                <a:gd name="connsiteY34" fmla="*/ 1104705 h 1707497"/>
                <a:gd name="connsiteX35" fmla="*/ 1500036 w 2184499"/>
                <a:gd name="connsiteY35" fmla="*/ 1015436 h 1707497"/>
                <a:gd name="connsiteX36" fmla="*/ 846075 w 2184499"/>
                <a:gd name="connsiteY36" fmla="*/ 1556059 h 1707497"/>
                <a:gd name="connsiteX37" fmla="*/ 943498 w 2184499"/>
                <a:gd name="connsiteY37" fmla="*/ 1243390 h 1707497"/>
                <a:gd name="connsiteX38" fmla="*/ 897974 w 2184499"/>
                <a:gd name="connsiteY38" fmla="*/ 1169151 h 1707497"/>
                <a:gd name="connsiteX39" fmla="*/ 653505 w 2184499"/>
                <a:gd name="connsiteY39" fmla="*/ 1182587 h 1707497"/>
                <a:gd name="connsiteX40" fmla="*/ 568602 w 2184499"/>
                <a:gd name="connsiteY40" fmla="*/ 1257281 h 1707497"/>
                <a:gd name="connsiteX41" fmla="*/ 467083 w 2184499"/>
                <a:gd name="connsiteY41" fmla="*/ 1541257 h 1707497"/>
                <a:gd name="connsiteX42" fmla="*/ 499404 w 2184499"/>
                <a:gd name="connsiteY42" fmla="*/ 1622556 h 1707497"/>
                <a:gd name="connsiteX43" fmla="*/ 748197 w 2184499"/>
                <a:gd name="connsiteY43" fmla="*/ 1637815 h 1707497"/>
                <a:gd name="connsiteX44" fmla="*/ 845393 w 2184499"/>
                <a:gd name="connsiteY44" fmla="*/ 1556059 h 1707497"/>
                <a:gd name="connsiteX45" fmla="*/ 1002680 w 2184499"/>
                <a:gd name="connsiteY45" fmla="*/ 1054378 h 1707497"/>
                <a:gd name="connsiteX46" fmla="*/ 1089631 w 2184499"/>
                <a:gd name="connsiteY46" fmla="*/ 777915 h 1707497"/>
                <a:gd name="connsiteX47" fmla="*/ 1044106 w 2184499"/>
                <a:gd name="connsiteY47" fmla="*/ 719389 h 1707497"/>
                <a:gd name="connsiteX48" fmla="*/ 804194 w 2184499"/>
                <a:gd name="connsiteY48" fmla="*/ 756737 h 1707497"/>
                <a:gd name="connsiteX49" fmla="*/ 722703 w 2184499"/>
                <a:gd name="connsiteY49" fmla="*/ 829611 h 1707497"/>
                <a:gd name="connsiteX50" fmla="*/ 631654 w 2184499"/>
                <a:gd name="connsiteY50" fmla="*/ 1084209 h 1707497"/>
                <a:gd name="connsiteX51" fmla="*/ 666025 w 2184499"/>
                <a:gd name="connsiteY51" fmla="*/ 1149794 h 1707497"/>
                <a:gd name="connsiteX52" fmla="*/ 910494 w 2184499"/>
                <a:gd name="connsiteY52" fmla="*/ 1134309 h 1707497"/>
                <a:gd name="connsiteX53" fmla="*/ 1003134 w 2184499"/>
                <a:gd name="connsiteY53" fmla="*/ 1054377 h 1707497"/>
                <a:gd name="connsiteX54" fmla="*/ 576797 w 2184499"/>
                <a:gd name="connsiteY54" fmla="*/ 222716 h 1707497"/>
                <a:gd name="connsiteX55" fmla="*/ 227954 w 2184499"/>
                <a:gd name="connsiteY55" fmla="*/ 575106 h 1707497"/>
                <a:gd name="connsiteX56" fmla="*/ 504185 w 2184499"/>
                <a:gd name="connsiteY56" fmla="*/ 916143 h 1707497"/>
                <a:gd name="connsiteX57" fmla="*/ 570424 w 2184499"/>
                <a:gd name="connsiteY57" fmla="*/ 736922 h 1707497"/>
                <a:gd name="connsiteX58" fmla="*/ 763904 w 2184499"/>
                <a:gd name="connsiteY58" fmla="*/ 579336 h 1707497"/>
                <a:gd name="connsiteX59" fmla="*/ 928020 w 2184499"/>
                <a:gd name="connsiteY59" fmla="*/ 554513 h 1707497"/>
                <a:gd name="connsiteX60" fmla="*/ 576797 w 2184499"/>
                <a:gd name="connsiteY60" fmla="*/ 222716 h 1707497"/>
                <a:gd name="connsiteX61" fmla="*/ 469132 w 2184499"/>
                <a:gd name="connsiteY61" fmla="*/ 107712 h 1707497"/>
                <a:gd name="connsiteX62" fmla="*/ 683551 w 2184499"/>
                <a:gd name="connsiteY62" fmla="*/ 106801 h 1707497"/>
                <a:gd name="connsiteX63" fmla="*/ 575888 w 2184499"/>
                <a:gd name="connsiteY63" fmla="*/ 0 h 1707497"/>
                <a:gd name="connsiteX64" fmla="*/ 469134 w 2184499"/>
                <a:gd name="connsiteY64" fmla="*/ 107714 h 1707497"/>
                <a:gd name="connsiteX65" fmla="*/ 1043197 w 2184499"/>
                <a:gd name="connsiteY65" fmla="*/ 432908 h 1707497"/>
                <a:gd name="connsiteX66" fmla="*/ 1081893 w 2184499"/>
                <a:gd name="connsiteY66" fmla="*/ 286023 h 1707497"/>
                <a:gd name="connsiteX67" fmla="*/ 935076 w 2184499"/>
                <a:gd name="connsiteY67" fmla="*/ 247538 h 1707497"/>
                <a:gd name="connsiteX68" fmla="*/ 1043197 w 2184499"/>
                <a:gd name="connsiteY68" fmla="*/ 432908 h 1707497"/>
                <a:gd name="connsiteX69" fmla="*/ 720882 w 2184499"/>
                <a:gd name="connsiteY69" fmla="*/ 115230 h 1707497"/>
                <a:gd name="connsiteX70" fmla="*/ 907078 w 2184499"/>
                <a:gd name="connsiteY70" fmla="*/ 221579 h 1707497"/>
                <a:gd name="connsiteX71" fmla="*/ 867017 w 2184499"/>
                <a:gd name="connsiteY71" fmla="*/ 75151 h 1707497"/>
                <a:gd name="connsiteX72" fmla="*/ 720882 w 2184499"/>
                <a:gd name="connsiteY72" fmla="*/ 115230 h 1707497"/>
                <a:gd name="connsiteX73" fmla="*/ 106756 w 2184499"/>
                <a:gd name="connsiteY73" fmla="*/ 479137 h 1707497"/>
                <a:gd name="connsiteX74" fmla="*/ 0 w 2184499"/>
                <a:gd name="connsiteY74" fmla="*/ 586852 h 1707497"/>
                <a:gd name="connsiteX75" fmla="*/ 107665 w 2184499"/>
                <a:gd name="connsiteY75" fmla="*/ 693656 h 1707497"/>
                <a:gd name="connsiteX76" fmla="*/ 106754 w 2184499"/>
                <a:gd name="connsiteY76" fmla="*/ 479139 h 1707497"/>
                <a:gd name="connsiteX77" fmla="*/ 441589 w 2184499"/>
                <a:gd name="connsiteY77" fmla="*/ 1047772 h 1707497"/>
                <a:gd name="connsiteX78" fmla="*/ 255393 w 2184499"/>
                <a:gd name="connsiteY78" fmla="*/ 941423 h 1707497"/>
                <a:gd name="connsiteX79" fmla="*/ 295227 w 2184499"/>
                <a:gd name="connsiteY79" fmla="*/ 1087852 h 1707497"/>
                <a:gd name="connsiteX80" fmla="*/ 441589 w 2184499"/>
                <a:gd name="connsiteY80" fmla="*/ 1047772 h 1707497"/>
                <a:gd name="connsiteX81" fmla="*/ 221478 w 2184499"/>
                <a:gd name="connsiteY81" fmla="*/ 255510 h 1707497"/>
                <a:gd name="connsiteX82" fmla="*/ 75116 w 2184499"/>
                <a:gd name="connsiteY82" fmla="*/ 295362 h 1707497"/>
                <a:gd name="connsiteX83" fmla="*/ 115178 w 2184499"/>
                <a:gd name="connsiteY83" fmla="*/ 441791 h 1707497"/>
                <a:gd name="connsiteX84" fmla="*/ 221478 w 2184499"/>
                <a:gd name="connsiteY84" fmla="*/ 255510 h 1707497"/>
                <a:gd name="connsiteX85" fmla="*/ 247427 w 2184499"/>
                <a:gd name="connsiteY85" fmla="*/ 227272 h 1707497"/>
                <a:gd name="connsiteX86" fmla="*/ 432712 w 2184499"/>
                <a:gd name="connsiteY86" fmla="*/ 119102 h 1707497"/>
                <a:gd name="connsiteX87" fmla="*/ 285895 w 2184499"/>
                <a:gd name="connsiteY87" fmla="*/ 80615 h 1707497"/>
                <a:gd name="connsiteX88" fmla="*/ 247427 w 2184499"/>
                <a:gd name="connsiteY88" fmla="*/ 227272 h 1707497"/>
                <a:gd name="connsiteX89" fmla="*/ 1055033 w 2184499"/>
                <a:gd name="connsiteY89" fmla="*/ 535387 h 1707497"/>
                <a:gd name="connsiteX90" fmla="*/ 1112622 w 2184499"/>
                <a:gd name="connsiteY90" fmla="*/ 526733 h 1707497"/>
                <a:gd name="connsiteX91" fmla="*/ 1054577 w 2184499"/>
                <a:gd name="connsiteY91" fmla="*/ 469346 h 1707497"/>
                <a:gd name="connsiteX92" fmla="*/ 1055033 w 2184499"/>
                <a:gd name="connsiteY92" fmla="*/ 535387 h 1707497"/>
                <a:gd name="connsiteX93" fmla="*/ 80580 w 2184499"/>
                <a:gd name="connsiteY93" fmla="*/ 876977 h 1707497"/>
                <a:gd name="connsiteX94" fmla="*/ 227168 w 2184499"/>
                <a:gd name="connsiteY94" fmla="*/ 915462 h 1707497"/>
                <a:gd name="connsiteX95" fmla="*/ 119047 w 2184499"/>
                <a:gd name="connsiteY95" fmla="*/ 730093 h 1707497"/>
                <a:gd name="connsiteX96" fmla="*/ 80578 w 2184499"/>
                <a:gd name="connsiteY96" fmla="*/ 876977 h 170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184499" h="1707497">
                  <a:moveTo>
                    <a:pt x="2013781" y="1604566"/>
                  </a:moveTo>
                  <a:lnTo>
                    <a:pt x="2082069" y="1205588"/>
                  </a:lnTo>
                  <a:lnTo>
                    <a:pt x="1988743" y="1112674"/>
                  </a:lnTo>
                  <a:lnTo>
                    <a:pt x="1604287" y="1132031"/>
                  </a:lnTo>
                  <a:lnTo>
                    <a:pt x="1490476" y="1224489"/>
                  </a:lnTo>
                  <a:lnTo>
                    <a:pt x="1403751" y="1578832"/>
                  </a:lnTo>
                  <a:lnTo>
                    <a:pt x="1474771" y="1682904"/>
                  </a:lnTo>
                  <a:lnTo>
                    <a:pt x="1878119" y="1707498"/>
                  </a:lnTo>
                  <a:cubicBezTo>
                    <a:pt x="1923643" y="1673111"/>
                    <a:pt x="1969167" y="1639180"/>
                    <a:pt x="2014692" y="1603882"/>
                  </a:cubicBezTo>
                  <a:close/>
                  <a:moveTo>
                    <a:pt x="1359138" y="1577011"/>
                  </a:moveTo>
                  <a:lnTo>
                    <a:pt x="1446999" y="1225855"/>
                  </a:lnTo>
                  <a:lnTo>
                    <a:pt x="1382355" y="1143419"/>
                  </a:lnTo>
                  <a:lnTo>
                    <a:pt x="1079389" y="1159358"/>
                  </a:lnTo>
                  <a:lnTo>
                    <a:pt x="982421" y="1242025"/>
                  </a:lnTo>
                  <a:cubicBezTo>
                    <a:pt x="950099" y="1347233"/>
                    <a:pt x="918231" y="1452444"/>
                    <a:pt x="885681" y="1557654"/>
                  </a:cubicBezTo>
                  <a:lnTo>
                    <a:pt x="933938" y="1648744"/>
                  </a:lnTo>
                  <a:lnTo>
                    <a:pt x="1245781" y="1668101"/>
                  </a:lnTo>
                  <a:cubicBezTo>
                    <a:pt x="1283339" y="1637586"/>
                    <a:pt x="1320897" y="1607070"/>
                    <a:pt x="1359593" y="1577011"/>
                  </a:cubicBezTo>
                  <a:close/>
                  <a:moveTo>
                    <a:pt x="2124635" y="967840"/>
                  </a:moveTo>
                  <a:cubicBezTo>
                    <a:pt x="2144513" y="853826"/>
                    <a:pt x="2164468" y="739962"/>
                    <a:pt x="2184500" y="626250"/>
                  </a:cubicBezTo>
                  <a:lnTo>
                    <a:pt x="2094587" y="557931"/>
                  </a:lnTo>
                  <a:lnTo>
                    <a:pt x="1728115" y="614407"/>
                  </a:lnTo>
                  <a:lnTo>
                    <a:pt x="1621361" y="704361"/>
                  </a:lnTo>
                  <a:cubicBezTo>
                    <a:pt x="1595713" y="807292"/>
                    <a:pt x="1570143" y="910072"/>
                    <a:pt x="1544651" y="1012701"/>
                  </a:cubicBezTo>
                  <a:cubicBezTo>
                    <a:pt x="1568171" y="1039118"/>
                    <a:pt x="1591540" y="1065686"/>
                    <a:pt x="1614758" y="1092406"/>
                  </a:cubicBezTo>
                  <a:cubicBezTo>
                    <a:pt x="1736157" y="1085118"/>
                    <a:pt x="1863854" y="1077528"/>
                    <a:pt x="1997849" y="1069633"/>
                  </a:cubicBezTo>
                  <a:lnTo>
                    <a:pt x="2124635" y="968294"/>
                  </a:lnTo>
                  <a:close/>
                  <a:moveTo>
                    <a:pt x="1500036" y="1015436"/>
                  </a:moveTo>
                  <a:cubicBezTo>
                    <a:pt x="1525530" y="913414"/>
                    <a:pt x="1551708" y="810481"/>
                    <a:pt x="1577428" y="709598"/>
                  </a:cubicBezTo>
                  <a:lnTo>
                    <a:pt x="1513694" y="646517"/>
                  </a:lnTo>
                  <a:lnTo>
                    <a:pt x="1220287" y="692062"/>
                  </a:lnTo>
                  <a:lnTo>
                    <a:pt x="1127873" y="772450"/>
                  </a:lnTo>
                  <a:cubicBezTo>
                    <a:pt x="1099041" y="865363"/>
                    <a:pt x="1070208" y="958352"/>
                    <a:pt x="1041375" y="1051417"/>
                  </a:cubicBezTo>
                  <a:cubicBezTo>
                    <a:pt x="1057538" y="1074188"/>
                    <a:pt x="1073699" y="1098783"/>
                    <a:pt x="1090315" y="1123152"/>
                  </a:cubicBezTo>
                  <a:lnTo>
                    <a:pt x="1392598" y="1104705"/>
                  </a:lnTo>
                  <a:cubicBezTo>
                    <a:pt x="1428335" y="1075099"/>
                    <a:pt x="1463844" y="1045266"/>
                    <a:pt x="1500036" y="1015436"/>
                  </a:cubicBezTo>
                  <a:close/>
                  <a:moveTo>
                    <a:pt x="846075" y="1556059"/>
                  </a:moveTo>
                  <a:cubicBezTo>
                    <a:pt x="878701" y="1451912"/>
                    <a:pt x="911175" y="1347689"/>
                    <a:pt x="943498" y="1243390"/>
                  </a:cubicBezTo>
                  <a:lnTo>
                    <a:pt x="897974" y="1169151"/>
                  </a:lnTo>
                  <a:lnTo>
                    <a:pt x="653505" y="1182587"/>
                  </a:lnTo>
                  <a:lnTo>
                    <a:pt x="568602" y="1257281"/>
                  </a:lnTo>
                  <a:cubicBezTo>
                    <a:pt x="534914" y="1352016"/>
                    <a:pt x="500316" y="1446522"/>
                    <a:pt x="467083" y="1541257"/>
                  </a:cubicBezTo>
                  <a:cubicBezTo>
                    <a:pt x="477552" y="1567901"/>
                    <a:pt x="488251" y="1595002"/>
                    <a:pt x="499404" y="1622556"/>
                  </a:cubicBezTo>
                  <a:lnTo>
                    <a:pt x="748197" y="1637815"/>
                  </a:lnTo>
                  <a:lnTo>
                    <a:pt x="845393" y="1556059"/>
                  </a:lnTo>
                  <a:close/>
                  <a:moveTo>
                    <a:pt x="1002680" y="1054378"/>
                  </a:moveTo>
                  <a:cubicBezTo>
                    <a:pt x="1031815" y="962148"/>
                    <a:pt x="1060496" y="869917"/>
                    <a:pt x="1089631" y="777915"/>
                  </a:cubicBezTo>
                  <a:lnTo>
                    <a:pt x="1044106" y="719389"/>
                  </a:lnTo>
                  <a:lnTo>
                    <a:pt x="804194" y="756737"/>
                  </a:lnTo>
                  <a:lnTo>
                    <a:pt x="722703" y="829611"/>
                  </a:lnTo>
                  <a:lnTo>
                    <a:pt x="631654" y="1084209"/>
                  </a:lnTo>
                  <a:cubicBezTo>
                    <a:pt x="643034" y="1106982"/>
                    <a:pt x="654416" y="1127477"/>
                    <a:pt x="666025" y="1149794"/>
                  </a:cubicBezTo>
                  <a:lnTo>
                    <a:pt x="910494" y="1134309"/>
                  </a:lnTo>
                  <a:lnTo>
                    <a:pt x="1003134" y="1054377"/>
                  </a:lnTo>
                  <a:close/>
                  <a:moveTo>
                    <a:pt x="576797" y="222716"/>
                  </a:moveTo>
                  <a:cubicBezTo>
                    <a:pt x="383201" y="223651"/>
                    <a:pt x="227019" y="381422"/>
                    <a:pt x="227954" y="575106"/>
                  </a:cubicBezTo>
                  <a:cubicBezTo>
                    <a:pt x="228747" y="739509"/>
                    <a:pt x="343589" y="881294"/>
                    <a:pt x="504185" y="916143"/>
                  </a:cubicBezTo>
                  <a:lnTo>
                    <a:pt x="570424" y="736922"/>
                  </a:lnTo>
                  <a:cubicBezTo>
                    <a:pt x="601297" y="652975"/>
                    <a:pt x="675477" y="592556"/>
                    <a:pt x="763904" y="579336"/>
                  </a:cubicBezTo>
                  <a:lnTo>
                    <a:pt x="928020" y="554513"/>
                  </a:lnTo>
                  <a:cubicBezTo>
                    <a:pt x="918070" y="367929"/>
                    <a:pt x="763559" y="221964"/>
                    <a:pt x="576797" y="222716"/>
                  </a:cubicBezTo>
                  <a:close/>
                  <a:moveTo>
                    <a:pt x="469132" y="107712"/>
                  </a:moveTo>
                  <a:lnTo>
                    <a:pt x="683551" y="106801"/>
                  </a:lnTo>
                  <a:lnTo>
                    <a:pt x="575888" y="0"/>
                  </a:lnTo>
                  <a:lnTo>
                    <a:pt x="469134" y="107714"/>
                  </a:lnTo>
                  <a:close/>
                  <a:moveTo>
                    <a:pt x="1043197" y="432908"/>
                  </a:moveTo>
                  <a:lnTo>
                    <a:pt x="1081893" y="286023"/>
                  </a:lnTo>
                  <a:lnTo>
                    <a:pt x="935076" y="247538"/>
                  </a:lnTo>
                  <a:lnTo>
                    <a:pt x="1043197" y="432908"/>
                  </a:lnTo>
                  <a:close/>
                  <a:moveTo>
                    <a:pt x="720882" y="115230"/>
                  </a:moveTo>
                  <a:lnTo>
                    <a:pt x="907078" y="221579"/>
                  </a:lnTo>
                  <a:lnTo>
                    <a:pt x="867017" y="75151"/>
                  </a:lnTo>
                  <a:lnTo>
                    <a:pt x="720882" y="115230"/>
                  </a:lnTo>
                  <a:close/>
                  <a:moveTo>
                    <a:pt x="106756" y="479137"/>
                  </a:moveTo>
                  <a:lnTo>
                    <a:pt x="0" y="586852"/>
                  </a:lnTo>
                  <a:lnTo>
                    <a:pt x="107665" y="693656"/>
                  </a:lnTo>
                  <a:lnTo>
                    <a:pt x="106754" y="479139"/>
                  </a:lnTo>
                  <a:close/>
                  <a:moveTo>
                    <a:pt x="441589" y="1047772"/>
                  </a:moveTo>
                  <a:lnTo>
                    <a:pt x="255393" y="941423"/>
                  </a:lnTo>
                  <a:lnTo>
                    <a:pt x="295227" y="1087852"/>
                  </a:lnTo>
                  <a:lnTo>
                    <a:pt x="441589" y="1047772"/>
                  </a:lnTo>
                  <a:close/>
                  <a:moveTo>
                    <a:pt x="221478" y="255510"/>
                  </a:moveTo>
                  <a:lnTo>
                    <a:pt x="75116" y="295362"/>
                  </a:lnTo>
                  <a:lnTo>
                    <a:pt x="115178" y="441791"/>
                  </a:lnTo>
                  <a:lnTo>
                    <a:pt x="221478" y="255510"/>
                  </a:lnTo>
                  <a:close/>
                  <a:moveTo>
                    <a:pt x="247427" y="227272"/>
                  </a:moveTo>
                  <a:lnTo>
                    <a:pt x="432712" y="119102"/>
                  </a:lnTo>
                  <a:lnTo>
                    <a:pt x="285895" y="80615"/>
                  </a:lnTo>
                  <a:lnTo>
                    <a:pt x="247427" y="227272"/>
                  </a:lnTo>
                  <a:close/>
                  <a:moveTo>
                    <a:pt x="1055033" y="535387"/>
                  </a:moveTo>
                  <a:lnTo>
                    <a:pt x="1112622" y="526733"/>
                  </a:lnTo>
                  <a:lnTo>
                    <a:pt x="1054577" y="469346"/>
                  </a:lnTo>
                  <a:lnTo>
                    <a:pt x="1055033" y="535387"/>
                  </a:lnTo>
                  <a:close/>
                  <a:moveTo>
                    <a:pt x="80580" y="876977"/>
                  </a:moveTo>
                  <a:lnTo>
                    <a:pt x="227168" y="915462"/>
                  </a:lnTo>
                  <a:lnTo>
                    <a:pt x="119047" y="730093"/>
                  </a:lnTo>
                  <a:lnTo>
                    <a:pt x="80578" y="876977"/>
                  </a:lnTo>
                  <a:close/>
                </a:path>
              </a:pathLst>
            </a:custGeom>
            <a:grpFill/>
            <a:ln w="1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1058925" y="5351938"/>
            <a:ext cx="446939" cy="446554"/>
            <a:chOff x="43892" y="1028420"/>
            <a:chExt cx="1665462" cy="166402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任意形状 20"/>
            <p:cNvSpPr/>
            <p:nvPr/>
          </p:nvSpPr>
          <p:spPr>
            <a:xfrm>
              <a:off x="1236577" y="1968289"/>
              <a:ext cx="147339" cy="147339"/>
            </a:xfrm>
            <a:custGeom>
              <a:avLst/>
              <a:gdLst>
                <a:gd name="connsiteX0" fmla="*/ 0 w 147339"/>
                <a:gd name="connsiteY0" fmla="*/ 73670 h 147339"/>
                <a:gd name="connsiteX1" fmla="*/ 73670 w 147339"/>
                <a:gd name="connsiteY1" fmla="*/ 147340 h 147339"/>
                <a:gd name="connsiteX2" fmla="*/ 147340 w 147339"/>
                <a:gd name="connsiteY2" fmla="*/ 73670 h 147339"/>
                <a:gd name="connsiteX3" fmla="*/ 73670 w 147339"/>
                <a:gd name="connsiteY3" fmla="*/ 0 h 147339"/>
                <a:gd name="connsiteX4" fmla="*/ 0 w 147339"/>
                <a:gd name="connsiteY4" fmla="*/ 73670 h 147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339" h="147339">
                  <a:moveTo>
                    <a:pt x="0" y="73670"/>
                  </a:moveTo>
                  <a:cubicBezTo>
                    <a:pt x="0" y="114357"/>
                    <a:pt x="32983" y="147340"/>
                    <a:pt x="73670" y="147340"/>
                  </a:cubicBezTo>
                  <a:cubicBezTo>
                    <a:pt x="114357" y="147340"/>
                    <a:pt x="147340" y="114357"/>
                    <a:pt x="147340" y="73670"/>
                  </a:cubicBezTo>
                  <a:cubicBezTo>
                    <a:pt x="147340" y="32983"/>
                    <a:pt x="114357" y="0"/>
                    <a:pt x="73670" y="0"/>
                  </a:cubicBezTo>
                  <a:cubicBezTo>
                    <a:pt x="32983" y="0"/>
                    <a:pt x="0" y="32983"/>
                    <a:pt x="0" y="73670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形状 21"/>
            <p:cNvSpPr/>
            <p:nvPr/>
          </p:nvSpPr>
          <p:spPr>
            <a:xfrm>
              <a:off x="908275" y="1583828"/>
              <a:ext cx="801079" cy="1108620"/>
            </a:xfrm>
            <a:custGeom>
              <a:avLst/>
              <a:gdLst>
                <a:gd name="connsiteX0" fmla="*/ 402102 w 801079"/>
                <a:gd name="connsiteY0" fmla="*/ 0 h 1108620"/>
                <a:gd name="connsiteX1" fmla="*/ 364411 w 801079"/>
                <a:gd name="connsiteY1" fmla="*/ 110114 h 1108620"/>
                <a:gd name="connsiteX2" fmla="*/ 349082 w 801079"/>
                <a:gd name="connsiteY2" fmla="*/ 339012 h 1108620"/>
                <a:gd name="connsiteX3" fmla="*/ 369471 w 801079"/>
                <a:gd name="connsiteY3" fmla="*/ 353560 h 1108620"/>
                <a:gd name="connsiteX4" fmla="*/ 433914 w 801079"/>
                <a:gd name="connsiteY4" fmla="*/ 353244 h 1108620"/>
                <a:gd name="connsiteX5" fmla="*/ 455215 w 801079"/>
                <a:gd name="connsiteY5" fmla="*/ 343440 h 1108620"/>
                <a:gd name="connsiteX6" fmla="*/ 440983 w 801079"/>
                <a:gd name="connsiteY6" fmla="*/ 112440 h 1108620"/>
                <a:gd name="connsiteX7" fmla="*/ 402102 w 801079"/>
                <a:gd name="connsiteY7" fmla="*/ 0 h 1108620"/>
                <a:gd name="connsiteX8" fmla="*/ 1494 w 801079"/>
                <a:gd name="connsiteY8" fmla="*/ 685223 h 1108620"/>
                <a:gd name="connsiteX9" fmla="*/ 115701 w 801079"/>
                <a:gd name="connsiteY9" fmla="*/ 662788 h 1108620"/>
                <a:gd name="connsiteX10" fmla="*/ 321567 w 801079"/>
                <a:gd name="connsiteY10" fmla="*/ 561566 h 1108620"/>
                <a:gd name="connsiteX11" fmla="*/ 323967 w 801079"/>
                <a:gd name="connsiteY11" fmla="*/ 536637 h 1108620"/>
                <a:gd name="connsiteX12" fmla="*/ 291448 w 801079"/>
                <a:gd name="connsiteY12" fmla="*/ 480994 h 1108620"/>
                <a:gd name="connsiteX13" fmla="*/ 272305 w 801079"/>
                <a:gd name="connsiteY13" fmla="*/ 467451 h 1108620"/>
                <a:gd name="connsiteX14" fmla="*/ 79405 w 801079"/>
                <a:gd name="connsiteY14" fmla="*/ 595331 h 1108620"/>
                <a:gd name="connsiteX15" fmla="*/ 1494 w 801079"/>
                <a:gd name="connsiteY15" fmla="*/ 685223 h 1108620"/>
                <a:gd name="connsiteX16" fmla="*/ 799585 w 801079"/>
                <a:gd name="connsiteY16" fmla="*/ 685223 h 1108620"/>
                <a:gd name="connsiteX17" fmla="*/ 685378 w 801079"/>
                <a:gd name="connsiteY17" fmla="*/ 662788 h 1108620"/>
                <a:gd name="connsiteX18" fmla="*/ 479511 w 801079"/>
                <a:gd name="connsiteY18" fmla="*/ 561566 h 1108620"/>
                <a:gd name="connsiteX19" fmla="*/ 477111 w 801079"/>
                <a:gd name="connsiteY19" fmla="*/ 536637 h 1108620"/>
                <a:gd name="connsiteX20" fmla="*/ 509630 w 801079"/>
                <a:gd name="connsiteY20" fmla="*/ 480994 h 1108620"/>
                <a:gd name="connsiteX21" fmla="*/ 528773 w 801079"/>
                <a:gd name="connsiteY21" fmla="*/ 467451 h 1108620"/>
                <a:gd name="connsiteX22" fmla="*/ 721673 w 801079"/>
                <a:gd name="connsiteY22" fmla="*/ 595331 h 1108620"/>
                <a:gd name="connsiteX23" fmla="*/ 799585 w 801079"/>
                <a:gd name="connsiteY23" fmla="*/ 685223 h 1108620"/>
                <a:gd name="connsiteX24" fmla="*/ 427273 w 801079"/>
                <a:gd name="connsiteY24" fmla="*/ 1108621 h 1108620"/>
                <a:gd name="connsiteX25" fmla="*/ 378717 w 801079"/>
                <a:gd name="connsiteY25" fmla="*/ 1108621 h 1108620"/>
                <a:gd name="connsiteX26" fmla="*/ 340264 w 801079"/>
                <a:gd name="connsiteY26" fmla="*/ 1068493 h 1108620"/>
                <a:gd name="connsiteX27" fmla="*/ 359463 w 801079"/>
                <a:gd name="connsiteY27" fmla="*/ 618474 h 1108620"/>
                <a:gd name="connsiteX28" fmla="*/ 395814 w 801079"/>
                <a:gd name="connsiteY28" fmla="*/ 583648 h 1108620"/>
                <a:gd name="connsiteX29" fmla="*/ 410418 w 801079"/>
                <a:gd name="connsiteY29" fmla="*/ 583648 h 1108620"/>
                <a:gd name="connsiteX30" fmla="*/ 449318 w 801079"/>
                <a:gd name="connsiteY30" fmla="*/ 621134 h 1108620"/>
                <a:gd name="connsiteX31" fmla="*/ 465745 w 801079"/>
                <a:gd name="connsiteY31" fmla="*/ 1068716 h 1108620"/>
                <a:gd name="connsiteX32" fmla="*/ 427273 w 801079"/>
                <a:gd name="connsiteY32" fmla="*/ 1108621 h 110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1079" h="1108620">
                  <a:moveTo>
                    <a:pt x="402102" y="0"/>
                  </a:moveTo>
                  <a:cubicBezTo>
                    <a:pt x="376355" y="-74"/>
                    <a:pt x="367146" y="92832"/>
                    <a:pt x="364411" y="110114"/>
                  </a:cubicBezTo>
                  <a:cubicBezTo>
                    <a:pt x="361677" y="127416"/>
                    <a:pt x="350905" y="253994"/>
                    <a:pt x="349082" y="339012"/>
                  </a:cubicBezTo>
                  <a:cubicBezTo>
                    <a:pt x="348115" y="353560"/>
                    <a:pt x="354291" y="360536"/>
                    <a:pt x="369471" y="353560"/>
                  </a:cubicBezTo>
                  <a:cubicBezTo>
                    <a:pt x="386717" y="347551"/>
                    <a:pt x="421245" y="350527"/>
                    <a:pt x="433914" y="353244"/>
                  </a:cubicBezTo>
                  <a:cubicBezTo>
                    <a:pt x="447792" y="358620"/>
                    <a:pt x="455215" y="356406"/>
                    <a:pt x="455215" y="343440"/>
                  </a:cubicBezTo>
                  <a:cubicBezTo>
                    <a:pt x="455215" y="284150"/>
                    <a:pt x="445727" y="135210"/>
                    <a:pt x="440983" y="112440"/>
                  </a:cubicBezTo>
                  <a:cubicBezTo>
                    <a:pt x="436240" y="89669"/>
                    <a:pt x="427849" y="74"/>
                    <a:pt x="402102" y="0"/>
                  </a:cubicBezTo>
                  <a:close/>
                  <a:moveTo>
                    <a:pt x="1494" y="685223"/>
                  </a:moveTo>
                  <a:cubicBezTo>
                    <a:pt x="14312" y="707566"/>
                    <a:pt x="99348" y="669057"/>
                    <a:pt x="115701" y="662788"/>
                  </a:cubicBezTo>
                  <a:cubicBezTo>
                    <a:pt x="132053" y="656518"/>
                    <a:pt x="247042" y="602512"/>
                    <a:pt x="321567" y="561566"/>
                  </a:cubicBezTo>
                  <a:cubicBezTo>
                    <a:pt x="334664" y="555129"/>
                    <a:pt x="337604" y="546292"/>
                    <a:pt x="323967" y="536637"/>
                  </a:cubicBezTo>
                  <a:cubicBezTo>
                    <a:pt x="310126" y="524712"/>
                    <a:pt x="295448" y="493328"/>
                    <a:pt x="291448" y="480994"/>
                  </a:cubicBezTo>
                  <a:cubicBezTo>
                    <a:pt x="289160" y="466297"/>
                    <a:pt x="283523" y="460958"/>
                    <a:pt x="272305" y="467451"/>
                  </a:cubicBezTo>
                  <a:cubicBezTo>
                    <a:pt x="220978" y="497105"/>
                    <a:pt x="96744" y="579816"/>
                    <a:pt x="79405" y="595331"/>
                  </a:cubicBezTo>
                  <a:cubicBezTo>
                    <a:pt x="62067" y="610809"/>
                    <a:pt x="-11324" y="662881"/>
                    <a:pt x="1494" y="685223"/>
                  </a:cubicBezTo>
                  <a:close/>
                  <a:moveTo>
                    <a:pt x="799585" y="685223"/>
                  </a:moveTo>
                  <a:cubicBezTo>
                    <a:pt x="786767" y="707566"/>
                    <a:pt x="701730" y="669057"/>
                    <a:pt x="685378" y="662788"/>
                  </a:cubicBezTo>
                  <a:cubicBezTo>
                    <a:pt x="669025" y="656518"/>
                    <a:pt x="554037" y="602512"/>
                    <a:pt x="479511" y="561566"/>
                  </a:cubicBezTo>
                  <a:cubicBezTo>
                    <a:pt x="466414" y="555129"/>
                    <a:pt x="463475" y="546292"/>
                    <a:pt x="477111" y="536637"/>
                  </a:cubicBezTo>
                  <a:cubicBezTo>
                    <a:pt x="490952" y="524712"/>
                    <a:pt x="505631" y="493328"/>
                    <a:pt x="509630" y="480994"/>
                  </a:cubicBezTo>
                  <a:cubicBezTo>
                    <a:pt x="511919" y="466297"/>
                    <a:pt x="517556" y="460958"/>
                    <a:pt x="528773" y="467451"/>
                  </a:cubicBezTo>
                  <a:cubicBezTo>
                    <a:pt x="580101" y="497105"/>
                    <a:pt x="704335" y="579816"/>
                    <a:pt x="721673" y="595331"/>
                  </a:cubicBezTo>
                  <a:cubicBezTo>
                    <a:pt x="739030" y="610809"/>
                    <a:pt x="812403" y="662881"/>
                    <a:pt x="799585" y="685223"/>
                  </a:cubicBezTo>
                  <a:close/>
                  <a:moveTo>
                    <a:pt x="427273" y="1108621"/>
                  </a:moveTo>
                  <a:lnTo>
                    <a:pt x="378717" y="1108621"/>
                  </a:lnTo>
                  <a:cubicBezTo>
                    <a:pt x="356821" y="1108621"/>
                    <a:pt x="339334" y="1090371"/>
                    <a:pt x="340264" y="1068493"/>
                  </a:cubicBezTo>
                  <a:lnTo>
                    <a:pt x="359463" y="618474"/>
                  </a:lnTo>
                  <a:cubicBezTo>
                    <a:pt x="360300" y="598996"/>
                    <a:pt x="376318" y="583648"/>
                    <a:pt x="395814" y="583648"/>
                  </a:cubicBezTo>
                  <a:lnTo>
                    <a:pt x="410418" y="583648"/>
                  </a:lnTo>
                  <a:cubicBezTo>
                    <a:pt x="431365" y="583648"/>
                    <a:pt x="448536" y="600224"/>
                    <a:pt x="449318" y="621134"/>
                  </a:cubicBezTo>
                  <a:lnTo>
                    <a:pt x="465745" y="1068716"/>
                  </a:lnTo>
                  <a:cubicBezTo>
                    <a:pt x="466526" y="1090520"/>
                    <a:pt x="449076" y="1108621"/>
                    <a:pt x="427273" y="1108621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形状 22"/>
            <p:cNvSpPr/>
            <p:nvPr/>
          </p:nvSpPr>
          <p:spPr>
            <a:xfrm>
              <a:off x="536657" y="1605483"/>
              <a:ext cx="221158" cy="221158"/>
            </a:xfrm>
            <a:custGeom>
              <a:avLst/>
              <a:gdLst>
                <a:gd name="connsiteX0" fmla="*/ 0 w 221158"/>
                <a:gd name="connsiteY0" fmla="*/ 110579 h 221158"/>
                <a:gd name="connsiteX1" fmla="*/ 110579 w 221158"/>
                <a:gd name="connsiteY1" fmla="*/ 221159 h 221158"/>
                <a:gd name="connsiteX2" fmla="*/ 221159 w 221158"/>
                <a:gd name="connsiteY2" fmla="*/ 110579 h 221158"/>
                <a:gd name="connsiteX3" fmla="*/ 110579 w 221158"/>
                <a:gd name="connsiteY3" fmla="*/ 0 h 221158"/>
                <a:gd name="connsiteX4" fmla="*/ 0 w 221158"/>
                <a:gd name="connsiteY4" fmla="*/ 110579 h 2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158" h="221158">
                  <a:moveTo>
                    <a:pt x="0" y="110579"/>
                  </a:moveTo>
                  <a:cubicBezTo>
                    <a:pt x="0" y="171651"/>
                    <a:pt x="49508" y="221159"/>
                    <a:pt x="110579" y="221159"/>
                  </a:cubicBezTo>
                  <a:cubicBezTo>
                    <a:pt x="171651" y="221159"/>
                    <a:pt x="221159" y="171651"/>
                    <a:pt x="221159" y="110579"/>
                  </a:cubicBezTo>
                  <a:cubicBezTo>
                    <a:pt x="221159" y="49508"/>
                    <a:pt x="171651" y="0"/>
                    <a:pt x="110579" y="0"/>
                  </a:cubicBezTo>
                  <a:cubicBezTo>
                    <a:pt x="49508" y="0"/>
                    <a:pt x="0" y="49508"/>
                    <a:pt x="0" y="110579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形状 23"/>
            <p:cNvSpPr/>
            <p:nvPr/>
          </p:nvSpPr>
          <p:spPr>
            <a:xfrm>
              <a:off x="43892" y="1028420"/>
              <a:ext cx="1202409" cy="1664028"/>
            </a:xfrm>
            <a:custGeom>
              <a:avLst/>
              <a:gdLst>
                <a:gd name="connsiteX0" fmla="*/ 603549 w 1202409"/>
                <a:gd name="connsiteY0" fmla="*/ 0 h 1664028"/>
                <a:gd name="connsiteX1" fmla="*/ 546957 w 1202409"/>
                <a:gd name="connsiteY1" fmla="*/ 165292 h 1664028"/>
                <a:gd name="connsiteX2" fmla="*/ 523944 w 1202409"/>
                <a:gd name="connsiteY2" fmla="*/ 508862 h 1664028"/>
                <a:gd name="connsiteX3" fmla="*/ 554547 w 1202409"/>
                <a:gd name="connsiteY3" fmla="*/ 530703 h 1664028"/>
                <a:gd name="connsiteX4" fmla="*/ 651285 w 1202409"/>
                <a:gd name="connsiteY4" fmla="*/ 530219 h 1664028"/>
                <a:gd name="connsiteX5" fmla="*/ 683265 w 1202409"/>
                <a:gd name="connsiteY5" fmla="*/ 515504 h 1664028"/>
                <a:gd name="connsiteX6" fmla="*/ 661889 w 1202409"/>
                <a:gd name="connsiteY6" fmla="*/ 168771 h 1664028"/>
                <a:gd name="connsiteX7" fmla="*/ 603549 w 1202409"/>
                <a:gd name="connsiteY7" fmla="*/ 0 h 1664028"/>
                <a:gd name="connsiteX8" fmla="*/ 2246 w 1202409"/>
                <a:gd name="connsiteY8" fmla="*/ 1028495 h 1664028"/>
                <a:gd name="connsiteX9" fmla="*/ 173677 w 1202409"/>
                <a:gd name="connsiteY9" fmla="*/ 994804 h 1664028"/>
                <a:gd name="connsiteX10" fmla="*/ 482682 w 1202409"/>
                <a:gd name="connsiteY10" fmla="*/ 842870 h 1664028"/>
                <a:gd name="connsiteX11" fmla="*/ 486291 w 1202409"/>
                <a:gd name="connsiteY11" fmla="*/ 805439 h 1664028"/>
                <a:gd name="connsiteX12" fmla="*/ 437494 w 1202409"/>
                <a:gd name="connsiteY12" fmla="*/ 721909 h 1664028"/>
                <a:gd name="connsiteX13" fmla="*/ 408751 w 1202409"/>
                <a:gd name="connsiteY13" fmla="*/ 701576 h 1664028"/>
                <a:gd name="connsiteX14" fmla="*/ 119206 w 1202409"/>
                <a:gd name="connsiteY14" fmla="*/ 893527 h 1664028"/>
                <a:gd name="connsiteX15" fmla="*/ 2246 w 1202409"/>
                <a:gd name="connsiteY15" fmla="*/ 1028495 h 1664028"/>
                <a:gd name="connsiteX16" fmla="*/ 1200164 w 1202409"/>
                <a:gd name="connsiteY16" fmla="*/ 1028495 h 1664028"/>
                <a:gd name="connsiteX17" fmla="*/ 1028732 w 1202409"/>
                <a:gd name="connsiteY17" fmla="*/ 994804 h 1664028"/>
                <a:gd name="connsiteX18" fmla="*/ 719728 w 1202409"/>
                <a:gd name="connsiteY18" fmla="*/ 842870 h 1664028"/>
                <a:gd name="connsiteX19" fmla="*/ 716119 w 1202409"/>
                <a:gd name="connsiteY19" fmla="*/ 805439 h 1664028"/>
                <a:gd name="connsiteX20" fmla="*/ 764916 w 1202409"/>
                <a:gd name="connsiteY20" fmla="*/ 721909 h 1664028"/>
                <a:gd name="connsiteX21" fmla="*/ 793658 w 1202409"/>
                <a:gd name="connsiteY21" fmla="*/ 701576 h 1664028"/>
                <a:gd name="connsiteX22" fmla="*/ 1083203 w 1202409"/>
                <a:gd name="connsiteY22" fmla="*/ 893527 h 1664028"/>
                <a:gd name="connsiteX23" fmla="*/ 1200164 w 1202409"/>
                <a:gd name="connsiteY23" fmla="*/ 1028495 h 1664028"/>
                <a:gd name="connsiteX24" fmla="*/ 641314 w 1202409"/>
                <a:gd name="connsiteY24" fmla="*/ 1664029 h 1664028"/>
                <a:gd name="connsiteX25" fmla="*/ 568444 w 1202409"/>
                <a:gd name="connsiteY25" fmla="*/ 1664029 h 1664028"/>
                <a:gd name="connsiteX26" fmla="*/ 510717 w 1202409"/>
                <a:gd name="connsiteY26" fmla="*/ 1603791 h 1664028"/>
                <a:gd name="connsiteX27" fmla="*/ 539534 w 1202409"/>
                <a:gd name="connsiteY27" fmla="*/ 928316 h 1664028"/>
                <a:gd name="connsiteX28" fmla="*/ 594080 w 1202409"/>
                <a:gd name="connsiteY28" fmla="*/ 876040 h 1664028"/>
                <a:gd name="connsiteX29" fmla="*/ 615994 w 1202409"/>
                <a:gd name="connsiteY29" fmla="*/ 876040 h 1664028"/>
                <a:gd name="connsiteX30" fmla="*/ 674372 w 1202409"/>
                <a:gd name="connsiteY30" fmla="*/ 932315 h 1664028"/>
                <a:gd name="connsiteX31" fmla="*/ 699022 w 1202409"/>
                <a:gd name="connsiteY31" fmla="*/ 1604126 h 1664028"/>
                <a:gd name="connsiteX32" fmla="*/ 641314 w 1202409"/>
                <a:gd name="connsiteY32" fmla="*/ 1664029 h 166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02409" h="1664028">
                  <a:moveTo>
                    <a:pt x="603549" y="0"/>
                  </a:moveTo>
                  <a:cubicBezTo>
                    <a:pt x="564891" y="-112"/>
                    <a:pt x="551087" y="139322"/>
                    <a:pt x="546957" y="165292"/>
                  </a:cubicBezTo>
                  <a:cubicBezTo>
                    <a:pt x="542845" y="191263"/>
                    <a:pt x="526698" y="381261"/>
                    <a:pt x="523944" y="508862"/>
                  </a:cubicBezTo>
                  <a:cubicBezTo>
                    <a:pt x="522493" y="530703"/>
                    <a:pt x="531758" y="541158"/>
                    <a:pt x="554547" y="530703"/>
                  </a:cubicBezTo>
                  <a:cubicBezTo>
                    <a:pt x="580425" y="521680"/>
                    <a:pt x="632254" y="526145"/>
                    <a:pt x="651285" y="530219"/>
                  </a:cubicBezTo>
                  <a:cubicBezTo>
                    <a:pt x="672103" y="538293"/>
                    <a:pt x="683265" y="534963"/>
                    <a:pt x="683265" y="515504"/>
                  </a:cubicBezTo>
                  <a:cubicBezTo>
                    <a:pt x="683265" y="426523"/>
                    <a:pt x="669015" y="202964"/>
                    <a:pt x="661889" y="168771"/>
                  </a:cubicBezTo>
                  <a:cubicBezTo>
                    <a:pt x="654783" y="134578"/>
                    <a:pt x="642207" y="112"/>
                    <a:pt x="603549" y="0"/>
                  </a:cubicBezTo>
                  <a:close/>
                  <a:moveTo>
                    <a:pt x="2246" y="1028495"/>
                  </a:moveTo>
                  <a:cubicBezTo>
                    <a:pt x="21482" y="1062019"/>
                    <a:pt x="149139" y="1004236"/>
                    <a:pt x="173677" y="994804"/>
                  </a:cubicBezTo>
                  <a:cubicBezTo>
                    <a:pt x="198215" y="985372"/>
                    <a:pt x="370819" y="904336"/>
                    <a:pt x="482682" y="842870"/>
                  </a:cubicBezTo>
                  <a:cubicBezTo>
                    <a:pt x="502327" y="833196"/>
                    <a:pt x="506736" y="819950"/>
                    <a:pt x="486291" y="805439"/>
                  </a:cubicBezTo>
                  <a:cubicBezTo>
                    <a:pt x="465529" y="787543"/>
                    <a:pt x="443484" y="740439"/>
                    <a:pt x="437494" y="721909"/>
                  </a:cubicBezTo>
                  <a:cubicBezTo>
                    <a:pt x="434071" y="699846"/>
                    <a:pt x="425606" y="691846"/>
                    <a:pt x="408751" y="701576"/>
                  </a:cubicBezTo>
                  <a:cubicBezTo>
                    <a:pt x="331696" y="746076"/>
                    <a:pt x="145251" y="870254"/>
                    <a:pt x="119206" y="893527"/>
                  </a:cubicBezTo>
                  <a:cubicBezTo>
                    <a:pt x="93143" y="916819"/>
                    <a:pt x="-17009" y="994972"/>
                    <a:pt x="2246" y="1028495"/>
                  </a:cubicBezTo>
                  <a:close/>
                  <a:moveTo>
                    <a:pt x="1200164" y="1028495"/>
                  </a:moveTo>
                  <a:cubicBezTo>
                    <a:pt x="1180927" y="1062019"/>
                    <a:pt x="1053270" y="1004236"/>
                    <a:pt x="1028732" y="994804"/>
                  </a:cubicBezTo>
                  <a:cubicBezTo>
                    <a:pt x="1004194" y="985372"/>
                    <a:pt x="831591" y="904336"/>
                    <a:pt x="719728" y="842870"/>
                  </a:cubicBezTo>
                  <a:cubicBezTo>
                    <a:pt x="700082" y="833196"/>
                    <a:pt x="695673" y="819950"/>
                    <a:pt x="716119" y="805439"/>
                  </a:cubicBezTo>
                  <a:cubicBezTo>
                    <a:pt x="736880" y="787543"/>
                    <a:pt x="758925" y="740439"/>
                    <a:pt x="764916" y="721909"/>
                  </a:cubicBezTo>
                  <a:cubicBezTo>
                    <a:pt x="768339" y="699846"/>
                    <a:pt x="776803" y="691846"/>
                    <a:pt x="793658" y="701576"/>
                  </a:cubicBezTo>
                  <a:cubicBezTo>
                    <a:pt x="870714" y="746076"/>
                    <a:pt x="1057158" y="870254"/>
                    <a:pt x="1083203" y="893527"/>
                  </a:cubicBezTo>
                  <a:cubicBezTo>
                    <a:pt x="1109267" y="916819"/>
                    <a:pt x="1219418" y="994972"/>
                    <a:pt x="1200164" y="1028495"/>
                  </a:cubicBezTo>
                  <a:close/>
                  <a:moveTo>
                    <a:pt x="641314" y="1664029"/>
                  </a:moveTo>
                  <a:lnTo>
                    <a:pt x="568444" y="1664029"/>
                  </a:lnTo>
                  <a:cubicBezTo>
                    <a:pt x="535571" y="1664029"/>
                    <a:pt x="509322" y="1636644"/>
                    <a:pt x="510717" y="1603791"/>
                  </a:cubicBezTo>
                  <a:lnTo>
                    <a:pt x="539534" y="928316"/>
                  </a:lnTo>
                  <a:cubicBezTo>
                    <a:pt x="540780" y="899089"/>
                    <a:pt x="564835" y="876040"/>
                    <a:pt x="594080" y="876040"/>
                  </a:cubicBezTo>
                  <a:lnTo>
                    <a:pt x="615994" y="876040"/>
                  </a:lnTo>
                  <a:cubicBezTo>
                    <a:pt x="647416" y="876040"/>
                    <a:pt x="673219" y="900913"/>
                    <a:pt x="674372" y="932315"/>
                  </a:cubicBezTo>
                  <a:lnTo>
                    <a:pt x="699022" y="1604126"/>
                  </a:lnTo>
                  <a:cubicBezTo>
                    <a:pt x="700250" y="1636849"/>
                    <a:pt x="674037" y="1664029"/>
                    <a:pt x="641314" y="1664029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68300" y="3014286"/>
            <a:ext cx="1045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船舶涂料</a:t>
            </a:r>
            <a:endParaRPr kumimoji="1" lang="zh-CN" altLang="en-US" sz="1400" b="1" dirty="0"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4960" y="4503445"/>
            <a:ext cx="9311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1400" b="1">
                <a:latin typeface="Source Han Sans CN Bold" panose="020B0500000000000000" pitchFamily="34" charset="-128"/>
                <a:ea typeface="Source Han Sans CN Bold" panose="020B0500000000000000" pitchFamily="34" charset="-128"/>
              </a:defRPr>
            </a:lvl1pPr>
          </a:lstStyle>
          <a:p>
            <a:r>
              <a:rPr lang="zh-CN" altLang="en-US" dirty="0"/>
              <a:t>光伏涂料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04419" y="5783481"/>
            <a:ext cx="1372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1400" b="1">
                <a:latin typeface="Source Han Sans CN Bold" panose="020B0500000000000000" pitchFamily="34" charset="-128"/>
                <a:ea typeface="Source Han Sans CN Bold" panose="020B0500000000000000" pitchFamily="34" charset="-128"/>
              </a:defRPr>
            </a:lvl1pPr>
          </a:lstStyle>
          <a:p>
            <a:r>
              <a:rPr lang="zh-CN" altLang="en-US" dirty="0"/>
              <a:t>海上风电塔筒</a:t>
            </a:r>
            <a:endParaRPr lang="en-US" altLang="zh-CN" dirty="0"/>
          </a:p>
          <a:p>
            <a:r>
              <a:rPr lang="zh-CN" altLang="en-US" dirty="0"/>
              <a:t>及海工涂料</a:t>
            </a:r>
            <a:endParaRPr lang="zh-CN" altLang="en-US" dirty="0"/>
          </a:p>
        </p:txBody>
      </p:sp>
      <p:cxnSp>
        <p:nvCxnSpPr>
          <p:cNvPr id="30" name="直线连接符 29"/>
          <p:cNvCxnSpPr/>
          <p:nvPr/>
        </p:nvCxnSpPr>
        <p:spPr>
          <a:xfrm>
            <a:off x="2107871" y="2497392"/>
            <a:ext cx="0" cy="720000"/>
          </a:xfrm>
          <a:prstGeom prst="line">
            <a:avLst/>
          </a:prstGeom>
          <a:ln w="9525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2106723" y="3982294"/>
            <a:ext cx="0" cy="720000"/>
          </a:xfrm>
          <a:prstGeom prst="line">
            <a:avLst/>
          </a:prstGeom>
          <a:ln w="9525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>
            <a:off x="2111637" y="5452217"/>
            <a:ext cx="0" cy="720000"/>
          </a:xfrm>
          <a:prstGeom prst="line">
            <a:avLst/>
          </a:prstGeom>
          <a:ln w="9525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19200" y="166251"/>
            <a:ext cx="94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海外市场开拓已有成效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grpSp>
        <p:nvGrpSpPr>
          <p:cNvPr id="3" name="组合 2" descr="e7d195523061f1c0e9b3ffe7e44df0ff734887e5df9cafe85410467C7D4BF498388736C4A47BDD8DF8E410732F89EB20E3DD26C0AE63ED6FC8FD81476FCC37DE72C787945F58CBA99AD5DEF472EB0F40834EBD43A48E7A6C0D674931F55C742C73D09EDD05BD5DE5CBFB630A56E7E8DE592FD0DAA974405D6F19DDCE8B12DC8264E92C2B35CEA03E0E396FDBEBE3935A"/>
          <p:cNvGrpSpPr/>
          <p:nvPr/>
        </p:nvGrpSpPr>
        <p:grpSpPr>
          <a:xfrm>
            <a:off x="387927" y="1496729"/>
            <a:ext cx="11416145" cy="4706083"/>
            <a:chOff x="1487542" y="1197708"/>
            <a:chExt cx="8825857" cy="4763187"/>
          </a:xfrm>
          <a:solidFill>
            <a:srgbClr val="D9D9D9"/>
          </a:solidFill>
        </p:grpSpPr>
        <p:sp>
          <p:nvSpPr>
            <p:cNvPr id="4" name="Freeform 559"/>
            <p:cNvSpPr/>
            <p:nvPr/>
          </p:nvSpPr>
          <p:spPr bwMode="auto">
            <a:xfrm>
              <a:off x="5499592" y="2685286"/>
              <a:ext cx="112671" cy="174720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" name="Freeform 560"/>
            <p:cNvSpPr/>
            <p:nvPr/>
          </p:nvSpPr>
          <p:spPr bwMode="auto">
            <a:xfrm>
              <a:off x="5595934" y="2539957"/>
              <a:ext cx="191050" cy="369037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" name="Freeform 561"/>
            <p:cNvSpPr/>
            <p:nvPr/>
          </p:nvSpPr>
          <p:spPr bwMode="auto">
            <a:xfrm>
              <a:off x="7052486" y="1246695"/>
              <a:ext cx="447416" cy="558454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" name="Freeform 562"/>
            <p:cNvSpPr/>
            <p:nvPr/>
          </p:nvSpPr>
          <p:spPr bwMode="auto">
            <a:xfrm>
              <a:off x="5499592" y="2685286"/>
              <a:ext cx="112671" cy="174720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" name="Freeform 563"/>
            <p:cNvSpPr/>
            <p:nvPr/>
          </p:nvSpPr>
          <p:spPr bwMode="auto">
            <a:xfrm>
              <a:off x="7052486" y="1246695"/>
              <a:ext cx="447416" cy="558454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" name="Freeform 564"/>
            <p:cNvSpPr/>
            <p:nvPr/>
          </p:nvSpPr>
          <p:spPr bwMode="auto">
            <a:xfrm>
              <a:off x="6845106" y="4682329"/>
              <a:ext cx="160025" cy="352708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" name="Freeform 565"/>
            <p:cNvSpPr/>
            <p:nvPr/>
          </p:nvSpPr>
          <p:spPr bwMode="auto">
            <a:xfrm>
              <a:off x="7772597" y="4138572"/>
              <a:ext cx="47355" cy="65316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" name="Freeform 566"/>
            <p:cNvSpPr/>
            <p:nvPr/>
          </p:nvSpPr>
          <p:spPr bwMode="auto">
            <a:xfrm>
              <a:off x="8507405" y="3851181"/>
              <a:ext cx="47355" cy="48987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" name="Freeform 567"/>
            <p:cNvSpPr/>
            <p:nvPr/>
          </p:nvSpPr>
          <p:spPr bwMode="auto">
            <a:xfrm>
              <a:off x="7772597" y="4138572"/>
              <a:ext cx="47355" cy="65316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" name="Freeform 568"/>
            <p:cNvSpPr/>
            <p:nvPr/>
          </p:nvSpPr>
          <p:spPr bwMode="auto">
            <a:xfrm>
              <a:off x="8507405" y="3851181"/>
              <a:ext cx="47355" cy="48987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" name="Freeform 569"/>
            <p:cNvSpPr/>
            <p:nvPr/>
          </p:nvSpPr>
          <p:spPr bwMode="auto">
            <a:xfrm>
              <a:off x="8794796" y="3707485"/>
              <a:ext cx="32658" cy="96341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" name="Freeform 570"/>
            <p:cNvSpPr/>
            <p:nvPr/>
          </p:nvSpPr>
          <p:spPr bwMode="auto">
            <a:xfrm>
              <a:off x="9034834" y="3467447"/>
              <a:ext cx="47354" cy="6368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" name="Freeform 571"/>
            <p:cNvSpPr/>
            <p:nvPr/>
          </p:nvSpPr>
          <p:spPr bwMode="auto">
            <a:xfrm>
              <a:off x="8794796" y="3707485"/>
              <a:ext cx="32658" cy="96341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" name="Freeform 572"/>
            <p:cNvSpPr/>
            <p:nvPr/>
          </p:nvSpPr>
          <p:spPr bwMode="auto">
            <a:xfrm>
              <a:off x="9034834" y="3467447"/>
              <a:ext cx="47354" cy="6368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" name="Freeform 573"/>
            <p:cNvSpPr/>
            <p:nvPr/>
          </p:nvSpPr>
          <p:spPr bwMode="auto">
            <a:xfrm>
              <a:off x="9098517" y="3100044"/>
              <a:ext cx="351075" cy="383732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" name="Freeform 574"/>
            <p:cNvSpPr/>
            <p:nvPr/>
          </p:nvSpPr>
          <p:spPr bwMode="auto">
            <a:xfrm>
              <a:off x="9338555" y="2748969"/>
              <a:ext cx="63683" cy="303720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" name="Freeform 576"/>
            <p:cNvSpPr/>
            <p:nvPr/>
          </p:nvSpPr>
          <p:spPr bwMode="auto">
            <a:xfrm>
              <a:off x="9338555" y="2748969"/>
              <a:ext cx="63683" cy="303720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" name="Freeform 578"/>
            <p:cNvSpPr/>
            <p:nvPr/>
          </p:nvSpPr>
          <p:spPr bwMode="auto">
            <a:xfrm>
              <a:off x="10137045" y="5306099"/>
              <a:ext cx="129000" cy="207380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6" name="Freeform 579"/>
            <p:cNvSpPr/>
            <p:nvPr/>
          </p:nvSpPr>
          <p:spPr bwMode="auto">
            <a:xfrm>
              <a:off x="8618442" y="4666000"/>
              <a:ext cx="1007504" cy="767466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7" name="Freeform 580"/>
            <p:cNvSpPr/>
            <p:nvPr/>
          </p:nvSpPr>
          <p:spPr bwMode="auto">
            <a:xfrm>
              <a:off x="10137045" y="5306099"/>
              <a:ext cx="129000" cy="207380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8" name="Freeform 581"/>
            <p:cNvSpPr/>
            <p:nvPr/>
          </p:nvSpPr>
          <p:spPr bwMode="auto">
            <a:xfrm>
              <a:off x="8618442" y="4666000"/>
              <a:ext cx="1007504" cy="767466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9" name="Freeform 582"/>
            <p:cNvSpPr/>
            <p:nvPr/>
          </p:nvSpPr>
          <p:spPr bwMode="auto">
            <a:xfrm>
              <a:off x="9418566" y="5482453"/>
              <a:ext cx="80013" cy="111038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0" name="Freeform 583"/>
            <p:cNvSpPr/>
            <p:nvPr/>
          </p:nvSpPr>
          <p:spPr bwMode="auto">
            <a:xfrm>
              <a:off x="8187355" y="4234913"/>
              <a:ext cx="256367" cy="272696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1" name="Freeform 584"/>
            <p:cNvSpPr/>
            <p:nvPr/>
          </p:nvSpPr>
          <p:spPr bwMode="auto">
            <a:xfrm>
              <a:off x="8523734" y="4187559"/>
              <a:ext cx="238404" cy="271062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2" name="Freeform 585"/>
            <p:cNvSpPr/>
            <p:nvPr/>
          </p:nvSpPr>
          <p:spPr bwMode="auto">
            <a:xfrm>
              <a:off x="9065859" y="4378609"/>
              <a:ext cx="463745" cy="256367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3" name="Freeform 586"/>
            <p:cNvSpPr/>
            <p:nvPr/>
          </p:nvSpPr>
          <p:spPr bwMode="auto">
            <a:xfrm>
              <a:off x="8523734" y="4187559"/>
              <a:ext cx="238404" cy="271062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4" name="Freeform 587"/>
            <p:cNvSpPr/>
            <p:nvPr/>
          </p:nvSpPr>
          <p:spPr bwMode="auto">
            <a:xfrm>
              <a:off x="9065859" y="4378609"/>
              <a:ext cx="463745" cy="256367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5" name="Freeform 588"/>
            <p:cNvSpPr/>
            <p:nvPr/>
          </p:nvSpPr>
          <p:spPr bwMode="auto">
            <a:xfrm>
              <a:off x="8778467" y="3900168"/>
              <a:ext cx="143696" cy="191049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6" name="Freeform 589"/>
            <p:cNvSpPr/>
            <p:nvPr/>
          </p:nvSpPr>
          <p:spPr bwMode="auto">
            <a:xfrm>
              <a:off x="8842151" y="4123875"/>
              <a:ext cx="112670" cy="94709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7" name="Freeform 590"/>
            <p:cNvSpPr/>
            <p:nvPr/>
          </p:nvSpPr>
          <p:spPr bwMode="auto">
            <a:xfrm>
              <a:off x="8778467" y="3900168"/>
              <a:ext cx="143696" cy="191049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8" name="Freeform 591"/>
            <p:cNvSpPr/>
            <p:nvPr/>
          </p:nvSpPr>
          <p:spPr bwMode="auto">
            <a:xfrm>
              <a:off x="8842151" y="4123875"/>
              <a:ext cx="112670" cy="94709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39" name="Freeform 592"/>
            <p:cNvSpPr/>
            <p:nvPr/>
          </p:nvSpPr>
          <p:spPr bwMode="auto">
            <a:xfrm>
              <a:off x="8762138" y="4331255"/>
              <a:ext cx="145329" cy="17635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0" name="Freeform 593"/>
            <p:cNvSpPr/>
            <p:nvPr/>
          </p:nvSpPr>
          <p:spPr bwMode="auto">
            <a:xfrm>
              <a:off x="8427393" y="4538633"/>
              <a:ext cx="271062" cy="63684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1" name="Freeform 594"/>
            <p:cNvSpPr/>
            <p:nvPr/>
          </p:nvSpPr>
          <p:spPr bwMode="auto">
            <a:xfrm>
              <a:off x="4253685" y="2843677"/>
              <a:ext cx="160025" cy="192683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2" name="Freeform 595"/>
            <p:cNvSpPr/>
            <p:nvPr/>
          </p:nvSpPr>
          <p:spPr bwMode="auto">
            <a:xfrm>
              <a:off x="3582560" y="3771168"/>
              <a:ext cx="287391" cy="80013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3" name="Freeform 596"/>
            <p:cNvSpPr/>
            <p:nvPr/>
          </p:nvSpPr>
          <p:spPr bwMode="auto">
            <a:xfrm>
              <a:off x="3869951" y="3867510"/>
              <a:ext cx="174721" cy="47354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4" name="Freeform 597"/>
            <p:cNvSpPr/>
            <p:nvPr/>
          </p:nvSpPr>
          <p:spPr bwMode="auto">
            <a:xfrm>
              <a:off x="4253685" y="2843677"/>
              <a:ext cx="160025" cy="192683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5" name="Freeform 598"/>
            <p:cNvSpPr/>
            <p:nvPr/>
          </p:nvSpPr>
          <p:spPr bwMode="auto">
            <a:xfrm>
              <a:off x="3869951" y="3867510"/>
              <a:ext cx="174721" cy="47354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6" name="Freeform 599"/>
            <p:cNvSpPr/>
            <p:nvPr/>
          </p:nvSpPr>
          <p:spPr bwMode="auto">
            <a:xfrm>
              <a:off x="6044982" y="3323751"/>
              <a:ext cx="80013" cy="48987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7" name="Freeform 600"/>
            <p:cNvSpPr/>
            <p:nvPr/>
          </p:nvSpPr>
          <p:spPr bwMode="auto">
            <a:xfrm>
              <a:off x="5964971" y="3227411"/>
              <a:ext cx="32658" cy="65316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8" name="Freeform 601"/>
            <p:cNvSpPr/>
            <p:nvPr/>
          </p:nvSpPr>
          <p:spPr bwMode="auto">
            <a:xfrm>
              <a:off x="6044982" y="3323751"/>
              <a:ext cx="80013" cy="48987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49" name="Freeform 602"/>
            <p:cNvSpPr/>
            <p:nvPr/>
          </p:nvSpPr>
          <p:spPr bwMode="auto">
            <a:xfrm>
              <a:off x="5964971" y="3227411"/>
              <a:ext cx="32658" cy="65316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0" name="Freeform 603"/>
            <p:cNvSpPr/>
            <p:nvPr/>
          </p:nvSpPr>
          <p:spPr bwMode="auto">
            <a:xfrm>
              <a:off x="5950274" y="3163727"/>
              <a:ext cx="47355" cy="48987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1" name="Freeform 604"/>
            <p:cNvSpPr/>
            <p:nvPr/>
          </p:nvSpPr>
          <p:spPr bwMode="auto">
            <a:xfrm>
              <a:off x="6781424" y="3356410"/>
              <a:ext cx="47354" cy="16329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2" name="Freeform 605"/>
            <p:cNvSpPr/>
            <p:nvPr/>
          </p:nvSpPr>
          <p:spPr bwMode="auto">
            <a:xfrm>
              <a:off x="5950274" y="3163727"/>
              <a:ext cx="47355" cy="48987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3" name="Freeform 606"/>
            <p:cNvSpPr/>
            <p:nvPr/>
          </p:nvSpPr>
          <p:spPr bwMode="auto">
            <a:xfrm>
              <a:off x="6781424" y="3356410"/>
              <a:ext cx="47354" cy="16329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4" name="Rectangle 607"/>
            <p:cNvSpPr>
              <a:spLocks noChangeArrowheads="1"/>
            </p:cNvSpPr>
            <p:nvPr/>
          </p:nvSpPr>
          <p:spPr bwMode="auto">
            <a:xfrm>
              <a:off x="6636094" y="3596447"/>
              <a:ext cx="0" cy="0"/>
            </a:xfrm>
            <a:prstGeom prst="rect">
              <a:avLst/>
            </a:prstGeom>
            <a:grpFill/>
            <a:ln>
              <a:solidFill>
                <a:srgbClr val="D9D9D9"/>
              </a:solidFill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55" name="Freeform 608"/>
            <p:cNvSpPr/>
            <p:nvPr/>
          </p:nvSpPr>
          <p:spPr bwMode="auto">
            <a:xfrm>
              <a:off x="6412387" y="3212714"/>
              <a:ext cx="463745" cy="174721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6" name="Freeform 609"/>
            <p:cNvSpPr/>
            <p:nvPr/>
          </p:nvSpPr>
          <p:spPr bwMode="auto">
            <a:xfrm>
              <a:off x="6636094" y="3356410"/>
              <a:ext cx="176354" cy="160025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7" name="Freeform 610"/>
            <p:cNvSpPr/>
            <p:nvPr/>
          </p:nvSpPr>
          <p:spPr bwMode="auto">
            <a:xfrm>
              <a:off x="6605070" y="3483776"/>
              <a:ext cx="127367" cy="112671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8" name="Freeform 611"/>
            <p:cNvSpPr/>
            <p:nvPr/>
          </p:nvSpPr>
          <p:spPr bwMode="auto">
            <a:xfrm>
              <a:off x="6636094" y="3356410"/>
              <a:ext cx="176354" cy="160025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59" name="Freeform 612"/>
            <p:cNvSpPr/>
            <p:nvPr/>
          </p:nvSpPr>
          <p:spPr bwMode="auto">
            <a:xfrm>
              <a:off x="6605070" y="3483776"/>
              <a:ext cx="127367" cy="112671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0" name="Freeform 613"/>
            <p:cNvSpPr/>
            <p:nvPr/>
          </p:nvSpPr>
          <p:spPr bwMode="auto">
            <a:xfrm>
              <a:off x="7052486" y="3707485"/>
              <a:ext cx="127367" cy="80012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1" name="Freeform 614"/>
            <p:cNvSpPr/>
            <p:nvPr/>
          </p:nvSpPr>
          <p:spPr bwMode="auto">
            <a:xfrm>
              <a:off x="7068815" y="3740143"/>
              <a:ext cx="191050" cy="223708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2" name="Freeform 615"/>
            <p:cNvSpPr/>
            <p:nvPr/>
          </p:nvSpPr>
          <p:spPr bwMode="auto">
            <a:xfrm>
              <a:off x="6828777" y="3883839"/>
              <a:ext cx="271062" cy="160025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3" name="Freeform 616"/>
            <p:cNvSpPr/>
            <p:nvPr/>
          </p:nvSpPr>
          <p:spPr bwMode="auto">
            <a:xfrm>
              <a:off x="6636094" y="3516434"/>
              <a:ext cx="512733" cy="431087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4" name="Freeform 617"/>
            <p:cNvSpPr/>
            <p:nvPr/>
          </p:nvSpPr>
          <p:spPr bwMode="auto">
            <a:xfrm>
              <a:off x="7068815" y="3787497"/>
              <a:ext cx="80012" cy="96342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5" name="Freeform 618"/>
            <p:cNvSpPr/>
            <p:nvPr/>
          </p:nvSpPr>
          <p:spPr bwMode="auto">
            <a:xfrm>
              <a:off x="6732436" y="3356410"/>
              <a:ext cx="256366" cy="254733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6" name="Freeform 619"/>
            <p:cNvSpPr/>
            <p:nvPr/>
          </p:nvSpPr>
          <p:spPr bwMode="auto">
            <a:xfrm>
              <a:off x="7052486" y="3707485"/>
              <a:ext cx="127367" cy="80012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7" name="Freeform 620"/>
            <p:cNvSpPr/>
            <p:nvPr/>
          </p:nvSpPr>
          <p:spPr bwMode="auto">
            <a:xfrm>
              <a:off x="6732436" y="3356410"/>
              <a:ext cx="256366" cy="254733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8" name="Freeform 621"/>
            <p:cNvSpPr/>
            <p:nvPr/>
          </p:nvSpPr>
          <p:spPr bwMode="auto">
            <a:xfrm>
              <a:off x="6876132" y="3276398"/>
              <a:ext cx="480074" cy="447416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69" name="Freeform 622"/>
            <p:cNvSpPr/>
            <p:nvPr/>
          </p:nvSpPr>
          <p:spPr bwMode="auto">
            <a:xfrm>
              <a:off x="7292523" y="3372739"/>
              <a:ext cx="414758" cy="382100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0" name="Freeform 623"/>
            <p:cNvSpPr/>
            <p:nvPr/>
          </p:nvSpPr>
          <p:spPr bwMode="auto">
            <a:xfrm>
              <a:off x="7468877" y="3403764"/>
              <a:ext cx="734808" cy="767466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1" name="Freeform 624"/>
            <p:cNvSpPr/>
            <p:nvPr/>
          </p:nvSpPr>
          <p:spPr bwMode="auto">
            <a:xfrm>
              <a:off x="7276194" y="3323751"/>
              <a:ext cx="367404" cy="272696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2" name="Freeform 625"/>
            <p:cNvSpPr/>
            <p:nvPr/>
          </p:nvSpPr>
          <p:spPr bwMode="auto">
            <a:xfrm>
              <a:off x="8091014" y="3627472"/>
              <a:ext cx="303721" cy="703783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3" name="Freeform 626"/>
            <p:cNvSpPr/>
            <p:nvPr/>
          </p:nvSpPr>
          <p:spPr bwMode="auto">
            <a:xfrm>
              <a:off x="7468877" y="3403764"/>
              <a:ext cx="734808" cy="767466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4" name="Freeform 627"/>
            <p:cNvSpPr/>
            <p:nvPr/>
          </p:nvSpPr>
          <p:spPr bwMode="auto">
            <a:xfrm>
              <a:off x="8091014" y="3627472"/>
              <a:ext cx="303721" cy="703783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5" name="Freeform 628"/>
            <p:cNvSpPr/>
            <p:nvPr/>
          </p:nvSpPr>
          <p:spPr bwMode="auto">
            <a:xfrm>
              <a:off x="8234710" y="3834852"/>
              <a:ext cx="192683" cy="223708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6" name="Freeform 629"/>
            <p:cNvSpPr/>
            <p:nvPr/>
          </p:nvSpPr>
          <p:spPr bwMode="auto">
            <a:xfrm>
              <a:off x="7963648" y="3691156"/>
              <a:ext cx="127367" cy="112670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7" name="Freeform 630"/>
            <p:cNvSpPr/>
            <p:nvPr/>
          </p:nvSpPr>
          <p:spPr bwMode="auto">
            <a:xfrm>
              <a:off x="8234710" y="3834852"/>
              <a:ext cx="192683" cy="223708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8" name="Freeform 631"/>
            <p:cNvSpPr/>
            <p:nvPr/>
          </p:nvSpPr>
          <p:spPr bwMode="auto">
            <a:xfrm>
              <a:off x="7963648" y="3691156"/>
              <a:ext cx="127367" cy="112670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79" name="Freeform 632"/>
            <p:cNvSpPr/>
            <p:nvPr/>
          </p:nvSpPr>
          <p:spPr bwMode="auto">
            <a:xfrm>
              <a:off x="6268691" y="2636299"/>
              <a:ext cx="160025" cy="1126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0" name="Freeform 633"/>
            <p:cNvSpPr/>
            <p:nvPr/>
          </p:nvSpPr>
          <p:spPr bwMode="auto">
            <a:xfrm>
              <a:off x="6348703" y="2492603"/>
              <a:ext cx="112671" cy="9634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1" name="Freeform 634"/>
            <p:cNvSpPr/>
            <p:nvPr/>
          </p:nvSpPr>
          <p:spPr bwMode="auto">
            <a:xfrm>
              <a:off x="6332374" y="2652628"/>
              <a:ext cx="240038" cy="207379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2" name="Freeform 635"/>
            <p:cNvSpPr/>
            <p:nvPr/>
          </p:nvSpPr>
          <p:spPr bwMode="auto">
            <a:xfrm>
              <a:off x="6285020" y="2556286"/>
              <a:ext cx="192683" cy="112671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3" name="Freeform 636"/>
            <p:cNvSpPr/>
            <p:nvPr/>
          </p:nvSpPr>
          <p:spPr bwMode="auto">
            <a:xfrm>
              <a:off x="5355896" y="4043863"/>
              <a:ext cx="192683" cy="143696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4" name="Freeform 637"/>
            <p:cNvSpPr/>
            <p:nvPr/>
          </p:nvSpPr>
          <p:spPr bwMode="auto">
            <a:xfrm>
              <a:off x="5308542" y="3947522"/>
              <a:ext cx="160025" cy="111038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5" name="Freeform 638"/>
            <p:cNvSpPr/>
            <p:nvPr/>
          </p:nvSpPr>
          <p:spPr bwMode="auto">
            <a:xfrm>
              <a:off x="6348703" y="2492603"/>
              <a:ext cx="112671" cy="9634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6" name="Freeform 639"/>
            <p:cNvSpPr/>
            <p:nvPr/>
          </p:nvSpPr>
          <p:spPr bwMode="auto">
            <a:xfrm>
              <a:off x="5308542" y="3947522"/>
              <a:ext cx="160025" cy="111038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7" name="Freeform 640"/>
            <p:cNvSpPr/>
            <p:nvPr/>
          </p:nvSpPr>
          <p:spPr bwMode="auto">
            <a:xfrm>
              <a:off x="5324871" y="3660130"/>
              <a:ext cx="303721" cy="334746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8" name="Freeform 641"/>
            <p:cNvSpPr/>
            <p:nvPr/>
          </p:nvSpPr>
          <p:spPr bwMode="auto">
            <a:xfrm>
              <a:off x="6365032" y="3531131"/>
              <a:ext cx="287391" cy="272695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89" name="Freeform 642"/>
            <p:cNvSpPr/>
            <p:nvPr/>
          </p:nvSpPr>
          <p:spPr bwMode="auto">
            <a:xfrm>
              <a:off x="5981300" y="3483776"/>
              <a:ext cx="416391" cy="400062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0" name="Freeform 643"/>
            <p:cNvSpPr/>
            <p:nvPr/>
          </p:nvSpPr>
          <p:spPr bwMode="auto">
            <a:xfrm>
              <a:off x="5933945" y="3356410"/>
              <a:ext cx="111038" cy="207380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1" name="Freeform 644"/>
            <p:cNvSpPr/>
            <p:nvPr/>
          </p:nvSpPr>
          <p:spPr bwMode="auto">
            <a:xfrm>
              <a:off x="5419580" y="3403764"/>
              <a:ext cx="303721" cy="240037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2" name="Freeform 645"/>
            <p:cNvSpPr/>
            <p:nvPr/>
          </p:nvSpPr>
          <p:spPr bwMode="auto">
            <a:xfrm>
              <a:off x="5933945" y="3356410"/>
              <a:ext cx="111038" cy="207380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3" name="Freeform 646"/>
            <p:cNvSpPr/>
            <p:nvPr/>
          </p:nvSpPr>
          <p:spPr bwMode="auto">
            <a:xfrm>
              <a:off x="5419580" y="3403764"/>
              <a:ext cx="303721" cy="240037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4" name="Freeform 647"/>
            <p:cNvSpPr/>
            <p:nvPr/>
          </p:nvSpPr>
          <p:spPr bwMode="auto">
            <a:xfrm>
              <a:off x="5324871" y="3643801"/>
              <a:ext cx="207379" cy="176354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5" name="Freeform 648"/>
            <p:cNvSpPr/>
            <p:nvPr/>
          </p:nvSpPr>
          <p:spPr bwMode="auto">
            <a:xfrm>
              <a:off x="5339567" y="4043863"/>
              <a:ext cx="63684" cy="47354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6" name="Freeform 649"/>
            <p:cNvSpPr/>
            <p:nvPr/>
          </p:nvSpPr>
          <p:spPr bwMode="auto">
            <a:xfrm>
              <a:off x="6301349" y="3771168"/>
              <a:ext cx="414758" cy="512732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7" name="Freeform 650"/>
            <p:cNvSpPr/>
            <p:nvPr/>
          </p:nvSpPr>
          <p:spPr bwMode="auto">
            <a:xfrm>
              <a:off x="5532250" y="4107546"/>
              <a:ext cx="160025" cy="143696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8" name="Freeform 651"/>
            <p:cNvSpPr/>
            <p:nvPr/>
          </p:nvSpPr>
          <p:spPr bwMode="auto">
            <a:xfrm>
              <a:off x="5452238" y="4154901"/>
              <a:ext cx="111038" cy="9634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99" name="Freeform 652"/>
            <p:cNvSpPr/>
            <p:nvPr/>
          </p:nvSpPr>
          <p:spPr bwMode="auto">
            <a:xfrm>
              <a:off x="5403251" y="4123875"/>
              <a:ext cx="80012" cy="80013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0" name="Freeform 653"/>
            <p:cNvSpPr/>
            <p:nvPr/>
          </p:nvSpPr>
          <p:spPr bwMode="auto">
            <a:xfrm>
              <a:off x="5339567" y="4043863"/>
              <a:ext cx="63684" cy="47354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1" name="Freeform 654"/>
            <p:cNvSpPr/>
            <p:nvPr/>
          </p:nvSpPr>
          <p:spPr bwMode="auto">
            <a:xfrm>
              <a:off x="5403251" y="4123875"/>
              <a:ext cx="80012" cy="80013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2" name="Freeform 655"/>
            <p:cNvSpPr/>
            <p:nvPr/>
          </p:nvSpPr>
          <p:spPr bwMode="auto">
            <a:xfrm>
              <a:off x="5532250" y="3643801"/>
              <a:ext cx="1633" cy="16329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3" name="Freeform 656"/>
            <p:cNvSpPr/>
            <p:nvPr/>
          </p:nvSpPr>
          <p:spPr bwMode="auto">
            <a:xfrm>
              <a:off x="5532250" y="3356410"/>
              <a:ext cx="512733" cy="527429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4" name="Rectangle 657"/>
            <p:cNvSpPr>
              <a:spLocks noChangeArrowheads="1"/>
            </p:cNvSpPr>
            <p:nvPr/>
          </p:nvSpPr>
          <p:spPr bwMode="auto">
            <a:xfrm>
              <a:off x="5532250" y="3643801"/>
              <a:ext cx="0" cy="16329"/>
            </a:xfrm>
            <a:prstGeom prst="rect">
              <a:avLst/>
            </a:prstGeom>
            <a:grpFill/>
            <a:ln>
              <a:solidFill>
                <a:srgbClr val="D9D9D9"/>
              </a:solidFill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5" name="Freeform 658"/>
            <p:cNvSpPr/>
            <p:nvPr/>
          </p:nvSpPr>
          <p:spPr bwMode="auto">
            <a:xfrm>
              <a:off x="5532250" y="3356410"/>
              <a:ext cx="512733" cy="527429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6" name="Freeform 659"/>
            <p:cNvSpPr/>
            <p:nvPr/>
          </p:nvSpPr>
          <p:spPr bwMode="auto">
            <a:xfrm>
              <a:off x="5563276" y="3323751"/>
              <a:ext cx="16329" cy="1633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7" name="Freeform 660"/>
            <p:cNvSpPr/>
            <p:nvPr/>
          </p:nvSpPr>
          <p:spPr bwMode="auto">
            <a:xfrm>
              <a:off x="5579605" y="3212714"/>
              <a:ext cx="16329" cy="1633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08" name="Rectangle 661"/>
            <p:cNvSpPr>
              <a:spLocks noChangeArrowheads="1"/>
            </p:cNvSpPr>
            <p:nvPr/>
          </p:nvSpPr>
          <p:spPr bwMode="auto">
            <a:xfrm>
              <a:off x="5563276" y="3323751"/>
              <a:ext cx="16329" cy="0"/>
            </a:xfrm>
            <a:prstGeom prst="rect">
              <a:avLst/>
            </a:prstGeom>
            <a:grpFill/>
            <a:ln>
              <a:solidFill>
                <a:srgbClr val="D9D9D9"/>
              </a:solidFill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9" name="Freeform 662"/>
            <p:cNvSpPr/>
            <p:nvPr/>
          </p:nvSpPr>
          <p:spPr bwMode="auto">
            <a:xfrm>
              <a:off x="5579605" y="3212714"/>
              <a:ext cx="16329" cy="1633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0" name="Freeform 663"/>
            <p:cNvSpPr/>
            <p:nvPr/>
          </p:nvSpPr>
          <p:spPr bwMode="auto">
            <a:xfrm>
              <a:off x="5515921" y="3147398"/>
              <a:ext cx="303721" cy="240038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1" name="Freeform 664"/>
            <p:cNvSpPr/>
            <p:nvPr/>
          </p:nvSpPr>
          <p:spPr bwMode="auto">
            <a:xfrm>
              <a:off x="5515921" y="3196385"/>
              <a:ext cx="80013" cy="160025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2" name="Freeform 665"/>
            <p:cNvSpPr/>
            <p:nvPr/>
          </p:nvSpPr>
          <p:spPr bwMode="auto">
            <a:xfrm>
              <a:off x="5579605" y="3212714"/>
              <a:ext cx="16329" cy="6368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3" name="Freeform 666"/>
            <p:cNvSpPr/>
            <p:nvPr/>
          </p:nvSpPr>
          <p:spPr bwMode="auto">
            <a:xfrm>
              <a:off x="5515921" y="3196385"/>
              <a:ext cx="80013" cy="160025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4" name="Freeform 667"/>
            <p:cNvSpPr/>
            <p:nvPr/>
          </p:nvSpPr>
          <p:spPr bwMode="auto">
            <a:xfrm>
              <a:off x="5579605" y="3212714"/>
              <a:ext cx="16329" cy="6368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5" name="Freeform 668"/>
            <p:cNvSpPr/>
            <p:nvPr/>
          </p:nvSpPr>
          <p:spPr bwMode="auto">
            <a:xfrm>
              <a:off x="5563276" y="3323751"/>
              <a:ext cx="3266" cy="32658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6" name="Freeform 669"/>
            <p:cNvSpPr/>
            <p:nvPr/>
          </p:nvSpPr>
          <p:spPr bwMode="auto">
            <a:xfrm>
              <a:off x="5563276" y="3276398"/>
              <a:ext cx="16329" cy="3102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7" name="Freeform 670"/>
            <p:cNvSpPr/>
            <p:nvPr/>
          </p:nvSpPr>
          <p:spPr bwMode="auto">
            <a:xfrm>
              <a:off x="5563276" y="3307422"/>
              <a:ext cx="3266" cy="16329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8" name="Freeform 671"/>
            <p:cNvSpPr/>
            <p:nvPr/>
          </p:nvSpPr>
          <p:spPr bwMode="auto">
            <a:xfrm>
              <a:off x="5563276" y="3276398"/>
              <a:ext cx="16329" cy="3102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19" name="Freeform 672"/>
            <p:cNvSpPr/>
            <p:nvPr/>
          </p:nvSpPr>
          <p:spPr bwMode="auto">
            <a:xfrm>
              <a:off x="5563276" y="3307422"/>
              <a:ext cx="3266" cy="16329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0" name="Freeform 673"/>
            <p:cNvSpPr/>
            <p:nvPr/>
          </p:nvSpPr>
          <p:spPr bwMode="auto">
            <a:xfrm>
              <a:off x="7019828" y="3356410"/>
              <a:ext cx="16329" cy="16329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1" name="Freeform 674"/>
            <p:cNvSpPr/>
            <p:nvPr/>
          </p:nvSpPr>
          <p:spPr bwMode="auto">
            <a:xfrm>
              <a:off x="6972473" y="3307422"/>
              <a:ext cx="16329" cy="32658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2" name="Freeform 675"/>
            <p:cNvSpPr/>
            <p:nvPr/>
          </p:nvSpPr>
          <p:spPr bwMode="auto">
            <a:xfrm>
              <a:off x="7019828" y="3356410"/>
              <a:ext cx="16329" cy="16329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3" name="Freeform 676"/>
            <p:cNvSpPr/>
            <p:nvPr/>
          </p:nvSpPr>
          <p:spPr bwMode="auto">
            <a:xfrm>
              <a:off x="6972473" y="3307422"/>
              <a:ext cx="16329" cy="32658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4" name="Freeform 677"/>
            <p:cNvSpPr/>
            <p:nvPr/>
          </p:nvSpPr>
          <p:spPr bwMode="auto">
            <a:xfrm>
              <a:off x="8283697" y="3803826"/>
              <a:ext cx="191050" cy="303720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5" name="Freeform 678"/>
            <p:cNvSpPr/>
            <p:nvPr/>
          </p:nvSpPr>
          <p:spPr bwMode="auto">
            <a:xfrm>
              <a:off x="8347380" y="3771168"/>
              <a:ext cx="176354" cy="36740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6" name="Freeform 679"/>
            <p:cNvSpPr/>
            <p:nvPr/>
          </p:nvSpPr>
          <p:spPr bwMode="auto">
            <a:xfrm>
              <a:off x="8283697" y="3803826"/>
              <a:ext cx="191050" cy="303720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7" name="Freeform 680"/>
            <p:cNvSpPr/>
            <p:nvPr/>
          </p:nvSpPr>
          <p:spPr bwMode="auto">
            <a:xfrm>
              <a:off x="8347380" y="3771168"/>
              <a:ext cx="176354" cy="36740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8" name="Freeform 681"/>
            <p:cNvSpPr/>
            <p:nvPr/>
          </p:nvSpPr>
          <p:spPr bwMode="auto">
            <a:xfrm>
              <a:off x="7772597" y="3580118"/>
              <a:ext cx="207380" cy="96341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29" name="Freeform 682"/>
            <p:cNvSpPr/>
            <p:nvPr/>
          </p:nvSpPr>
          <p:spPr bwMode="auto">
            <a:xfrm>
              <a:off x="7627269" y="2779994"/>
              <a:ext cx="1534932" cy="1071186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0" name="Freeform 683"/>
            <p:cNvSpPr/>
            <p:nvPr/>
          </p:nvSpPr>
          <p:spPr bwMode="auto">
            <a:xfrm>
              <a:off x="7979977" y="2828981"/>
              <a:ext cx="798491" cy="398429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1" name="Freeform 684"/>
            <p:cNvSpPr/>
            <p:nvPr/>
          </p:nvSpPr>
          <p:spPr bwMode="auto">
            <a:xfrm>
              <a:off x="7772597" y="3580118"/>
              <a:ext cx="207380" cy="96341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2" name="Freeform 685"/>
            <p:cNvSpPr/>
            <p:nvPr/>
          </p:nvSpPr>
          <p:spPr bwMode="auto">
            <a:xfrm>
              <a:off x="7979977" y="2828981"/>
              <a:ext cx="798491" cy="398429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3" name="Freeform 686"/>
            <p:cNvSpPr/>
            <p:nvPr/>
          </p:nvSpPr>
          <p:spPr bwMode="auto">
            <a:xfrm>
              <a:off x="6268691" y="1868833"/>
              <a:ext cx="272695" cy="592744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4" name="Freeform 687"/>
            <p:cNvSpPr/>
            <p:nvPr/>
          </p:nvSpPr>
          <p:spPr bwMode="auto">
            <a:xfrm>
              <a:off x="6557715" y="2812652"/>
              <a:ext cx="14697" cy="16329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5" name="Freeform 688"/>
            <p:cNvSpPr/>
            <p:nvPr/>
          </p:nvSpPr>
          <p:spPr bwMode="auto">
            <a:xfrm>
              <a:off x="6445045" y="1197708"/>
              <a:ext cx="3868354" cy="2078690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6" name="Freeform 689"/>
            <p:cNvSpPr/>
            <p:nvPr/>
          </p:nvSpPr>
          <p:spPr bwMode="auto">
            <a:xfrm>
              <a:off x="7036157" y="3356410"/>
              <a:ext cx="80012" cy="16329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7" name="Freeform 690"/>
            <p:cNvSpPr/>
            <p:nvPr/>
          </p:nvSpPr>
          <p:spPr bwMode="auto">
            <a:xfrm>
              <a:off x="6925119" y="2685286"/>
              <a:ext cx="1038528" cy="734808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8" name="Freeform 691"/>
            <p:cNvSpPr/>
            <p:nvPr/>
          </p:nvSpPr>
          <p:spPr bwMode="auto">
            <a:xfrm>
              <a:off x="6988802" y="3340081"/>
              <a:ext cx="31026" cy="16329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39" name="Freeform 692"/>
            <p:cNvSpPr/>
            <p:nvPr/>
          </p:nvSpPr>
          <p:spPr bwMode="auto">
            <a:xfrm>
              <a:off x="6157653" y="2956348"/>
              <a:ext cx="16329" cy="1632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0" name="Freeform 693"/>
            <p:cNvSpPr/>
            <p:nvPr/>
          </p:nvSpPr>
          <p:spPr bwMode="auto">
            <a:xfrm>
              <a:off x="6988802" y="3340081"/>
              <a:ext cx="31026" cy="16329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1" name="Rectangle 694"/>
            <p:cNvSpPr>
              <a:spLocks noChangeArrowheads="1"/>
            </p:cNvSpPr>
            <p:nvPr/>
          </p:nvSpPr>
          <p:spPr bwMode="auto">
            <a:xfrm>
              <a:off x="6157653" y="2956348"/>
              <a:ext cx="16329" cy="0"/>
            </a:xfrm>
            <a:prstGeom prst="rect">
              <a:avLst/>
            </a:prstGeom>
            <a:grpFill/>
            <a:ln>
              <a:solidFill>
                <a:srgbClr val="D9D9D9"/>
              </a:solidFill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42" name="Freeform 695"/>
            <p:cNvSpPr/>
            <p:nvPr/>
          </p:nvSpPr>
          <p:spPr bwMode="auto">
            <a:xfrm>
              <a:off x="5981300" y="2956348"/>
              <a:ext cx="192683" cy="80012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3" name="Freeform 696"/>
            <p:cNvSpPr/>
            <p:nvPr/>
          </p:nvSpPr>
          <p:spPr bwMode="auto">
            <a:xfrm>
              <a:off x="5628592" y="2860006"/>
              <a:ext cx="321682" cy="336379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4" name="Freeform 697"/>
            <p:cNvSpPr/>
            <p:nvPr/>
          </p:nvSpPr>
          <p:spPr bwMode="auto">
            <a:xfrm>
              <a:off x="5917616" y="3036360"/>
              <a:ext cx="303721" cy="287391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5" name="Freeform 698"/>
            <p:cNvSpPr/>
            <p:nvPr/>
          </p:nvSpPr>
          <p:spPr bwMode="auto">
            <a:xfrm>
              <a:off x="5883325" y="2699981"/>
              <a:ext cx="241670" cy="303720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6" name="Freeform 699"/>
            <p:cNvSpPr/>
            <p:nvPr/>
          </p:nvSpPr>
          <p:spPr bwMode="auto">
            <a:xfrm>
              <a:off x="5835970" y="2765298"/>
              <a:ext cx="97974" cy="111038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7" name="Freeform 700"/>
            <p:cNvSpPr/>
            <p:nvPr/>
          </p:nvSpPr>
          <p:spPr bwMode="auto">
            <a:xfrm>
              <a:off x="5917616" y="3036360"/>
              <a:ext cx="303721" cy="287391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8" name="Freeform 701"/>
            <p:cNvSpPr/>
            <p:nvPr/>
          </p:nvSpPr>
          <p:spPr bwMode="auto">
            <a:xfrm>
              <a:off x="5835970" y="2765298"/>
              <a:ext cx="97974" cy="111038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49" name="Freeform 702"/>
            <p:cNvSpPr/>
            <p:nvPr/>
          </p:nvSpPr>
          <p:spPr bwMode="auto">
            <a:xfrm>
              <a:off x="6253994" y="3212714"/>
              <a:ext cx="158392" cy="160025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0" name="Freeform 703"/>
            <p:cNvSpPr/>
            <p:nvPr/>
          </p:nvSpPr>
          <p:spPr bwMode="auto">
            <a:xfrm>
              <a:off x="5866996" y="1774124"/>
              <a:ext cx="658061" cy="782161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1" name="Freeform 704"/>
            <p:cNvSpPr/>
            <p:nvPr/>
          </p:nvSpPr>
          <p:spPr bwMode="auto">
            <a:xfrm>
              <a:off x="6028653" y="1934149"/>
              <a:ext cx="320050" cy="751137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2" name="Freeform 705"/>
            <p:cNvSpPr/>
            <p:nvPr/>
          </p:nvSpPr>
          <p:spPr bwMode="auto">
            <a:xfrm>
              <a:off x="6301349" y="2812652"/>
              <a:ext cx="463745" cy="303720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3" name="Freeform 706"/>
            <p:cNvSpPr/>
            <p:nvPr/>
          </p:nvSpPr>
          <p:spPr bwMode="auto">
            <a:xfrm>
              <a:off x="6572412" y="2812652"/>
              <a:ext cx="48987" cy="3102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4" name="Freeform 707"/>
            <p:cNvSpPr/>
            <p:nvPr/>
          </p:nvSpPr>
          <p:spPr bwMode="auto">
            <a:xfrm>
              <a:off x="6253994" y="3212714"/>
              <a:ext cx="158392" cy="160025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5" name="Freeform 708"/>
            <p:cNvSpPr/>
            <p:nvPr/>
          </p:nvSpPr>
          <p:spPr bwMode="auto">
            <a:xfrm>
              <a:off x="6572412" y="2812652"/>
              <a:ext cx="48987" cy="3102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6" name="Freeform 709"/>
            <p:cNvSpPr/>
            <p:nvPr/>
          </p:nvSpPr>
          <p:spPr bwMode="auto">
            <a:xfrm>
              <a:off x="6253994" y="2972677"/>
              <a:ext cx="254733" cy="174720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7" name="Freeform 710"/>
            <p:cNvSpPr/>
            <p:nvPr/>
          </p:nvSpPr>
          <p:spPr bwMode="auto">
            <a:xfrm>
              <a:off x="6253994" y="3052689"/>
              <a:ext cx="63684" cy="80013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8" name="Freeform 711"/>
            <p:cNvSpPr/>
            <p:nvPr/>
          </p:nvSpPr>
          <p:spPr bwMode="auto">
            <a:xfrm>
              <a:off x="6044982" y="2876335"/>
              <a:ext cx="176354" cy="96342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59" name="Freeform 712"/>
            <p:cNvSpPr/>
            <p:nvPr/>
          </p:nvSpPr>
          <p:spPr bwMode="auto">
            <a:xfrm>
              <a:off x="6157653" y="2972677"/>
              <a:ext cx="160025" cy="96341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0" name="Freeform 713"/>
            <p:cNvSpPr/>
            <p:nvPr/>
          </p:nvSpPr>
          <p:spPr bwMode="auto">
            <a:xfrm>
              <a:off x="6173983" y="2923690"/>
              <a:ext cx="143696" cy="65316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1" name="Freeform 714"/>
            <p:cNvSpPr/>
            <p:nvPr/>
          </p:nvSpPr>
          <p:spPr bwMode="auto">
            <a:xfrm>
              <a:off x="6253994" y="3052689"/>
              <a:ext cx="63684" cy="80013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2" name="Freeform 715"/>
            <p:cNvSpPr/>
            <p:nvPr/>
          </p:nvSpPr>
          <p:spPr bwMode="auto">
            <a:xfrm>
              <a:off x="6173983" y="2923690"/>
              <a:ext cx="143696" cy="65316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3" name="Freeform 716"/>
            <p:cNvSpPr/>
            <p:nvPr/>
          </p:nvSpPr>
          <p:spPr bwMode="auto">
            <a:xfrm>
              <a:off x="6317678" y="3132702"/>
              <a:ext cx="174720" cy="143696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4" name="Freeform 717"/>
            <p:cNvSpPr/>
            <p:nvPr/>
          </p:nvSpPr>
          <p:spPr bwMode="auto">
            <a:xfrm>
              <a:off x="6205007" y="3052689"/>
              <a:ext cx="127367" cy="223709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5" name="Freeform 718"/>
            <p:cNvSpPr/>
            <p:nvPr/>
          </p:nvSpPr>
          <p:spPr bwMode="auto">
            <a:xfrm>
              <a:off x="6093970" y="3020031"/>
              <a:ext cx="143696" cy="17635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6" name="Freeform 719"/>
            <p:cNvSpPr/>
            <p:nvPr/>
          </p:nvSpPr>
          <p:spPr bwMode="auto">
            <a:xfrm>
              <a:off x="6253994" y="2685286"/>
              <a:ext cx="78379" cy="47354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7" name="Freeform 720"/>
            <p:cNvSpPr/>
            <p:nvPr/>
          </p:nvSpPr>
          <p:spPr bwMode="auto">
            <a:xfrm>
              <a:off x="6317678" y="3132702"/>
              <a:ext cx="174720" cy="143696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8" name="Freeform 721"/>
            <p:cNvSpPr/>
            <p:nvPr/>
          </p:nvSpPr>
          <p:spPr bwMode="auto">
            <a:xfrm>
              <a:off x="6253994" y="2685286"/>
              <a:ext cx="78379" cy="47354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69" name="Freeform 722"/>
            <p:cNvSpPr/>
            <p:nvPr/>
          </p:nvSpPr>
          <p:spPr bwMode="auto">
            <a:xfrm>
              <a:off x="6108666" y="2716310"/>
              <a:ext cx="240037" cy="223709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0" name="Freeform 723"/>
            <p:cNvSpPr/>
            <p:nvPr/>
          </p:nvSpPr>
          <p:spPr bwMode="auto">
            <a:xfrm>
              <a:off x="5901287" y="3003702"/>
              <a:ext cx="112671" cy="65316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1" name="Freeform 724"/>
            <p:cNvSpPr/>
            <p:nvPr/>
          </p:nvSpPr>
          <p:spPr bwMode="auto">
            <a:xfrm>
              <a:off x="5950274" y="2588944"/>
              <a:ext cx="78379" cy="127367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2" name="Freeform 725"/>
            <p:cNvSpPr/>
            <p:nvPr/>
          </p:nvSpPr>
          <p:spPr bwMode="auto">
            <a:xfrm>
              <a:off x="5819641" y="2843677"/>
              <a:ext cx="81645" cy="80013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3" name="Freeform 726"/>
            <p:cNvSpPr/>
            <p:nvPr/>
          </p:nvSpPr>
          <p:spPr bwMode="auto">
            <a:xfrm>
              <a:off x="5901287" y="3003702"/>
              <a:ext cx="112671" cy="65316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4" name="Freeform 727"/>
            <p:cNvSpPr/>
            <p:nvPr/>
          </p:nvSpPr>
          <p:spPr bwMode="auto">
            <a:xfrm>
              <a:off x="5819641" y="2843677"/>
              <a:ext cx="81645" cy="80013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5" name="Freeform 728"/>
            <p:cNvSpPr/>
            <p:nvPr/>
          </p:nvSpPr>
          <p:spPr bwMode="auto">
            <a:xfrm>
              <a:off x="5755959" y="3754839"/>
              <a:ext cx="401695" cy="303720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6" name="Freeform 729"/>
            <p:cNvSpPr/>
            <p:nvPr/>
          </p:nvSpPr>
          <p:spPr bwMode="auto">
            <a:xfrm>
              <a:off x="5435909" y="3723814"/>
              <a:ext cx="416391" cy="383732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7" name="Freeform 730"/>
            <p:cNvSpPr/>
            <p:nvPr/>
          </p:nvSpPr>
          <p:spPr bwMode="auto">
            <a:xfrm>
              <a:off x="6796119" y="4074888"/>
              <a:ext cx="240038" cy="336379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8" name="Freeform 731"/>
            <p:cNvSpPr/>
            <p:nvPr/>
          </p:nvSpPr>
          <p:spPr bwMode="auto">
            <a:xfrm>
              <a:off x="5755959" y="3754839"/>
              <a:ext cx="401695" cy="303720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79" name="Freeform 732"/>
            <p:cNvSpPr/>
            <p:nvPr/>
          </p:nvSpPr>
          <p:spPr bwMode="auto">
            <a:xfrm>
              <a:off x="6796119" y="4074888"/>
              <a:ext cx="240038" cy="336379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0" name="Freeform 733"/>
            <p:cNvSpPr/>
            <p:nvPr/>
          </p:nvSpPr>
          <p:spPr bwMode="auto">
            <a:xfrm>
              <a:off x="6108666" y="4058559"/>
              <a:ext cx="32658" cy="12900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1" name="Freeform 734"/>
            <p:cNvSpPr/>
            <p:nvPr/>
          </p:nvSpPr>
          <p:spPr bwMode="auto">
            <a:xfrm>
              <a:off x="6108666" y="4058559"/>
              <a:ext cx="32658" cy="12900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2" name="Freeform 735"/>
            <p:cNvSpPr/>
            <p:nvPr/>
          </p:nvSpPr>
          <p:spPr bwMode="auto">
            <a:xfrm>
              <a:off x="6108666" y="4058559"/>
              <a:ext cx="32658" cy="12900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3" name="Freeform 736"/>
            <p:cNvSpPr/>
            <p:nvPr/>
          </p:nvSpPr>
          <p:spPr bwMode="auto">
            <a:xfrm>
              <a:off x="6093970" y="3771168"/>
              <a:ext cx="254733" cy="416392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4" name="Freeform 737"/>
            <p:cNvSpPr/>
            <p:nvPr/>
          </p:nvSpPr>
          <p:spPr bwMode="auto">
            <a:xfrm>
              <a:off x="6093970" y="3771168"/>
              <a:ext cx="254733" cy="416392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5" name="Freeform 738"/>
            <p:cNvSpPr/>
            <p:nvPr/>
          </p:nvSpPr>
          <p:spPr bwMode="auto">
            <a:xfrm>
              <a:off x="6093970" y="3771168"/>
              <a:ext cx="254733" cy="416392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6" name="Freeform 739"/>
            <p:cNvSpPr/>
            <p:nvPr/>
          </p:nvSpPr>
          <p:spPr bwMode="auto">
            <a:xfrm>
              <a:off x="6173983" y="4938696"/>
              <a:ext cx="398429" cy="367403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7" name="Freeform 740"/>
            <p:cNvSpPr/>
            <p:nvPr/>
          </p:nvSpPr>
          <p:spPr bwMode="auto">
            <a:xfrm>
              <a:off x="6253994" y="4826025"/>
              <a:ext cx="238404" cy="240038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8" name="Freeform 741"/>
            <p:cNvSpPr/>
            <p:nvPr/>
          </p:nvSpPr>
          <p:spPr bwMode="auto">
            <a:xfrm>
              <a:off x="6508728" y="4634975"/>
              <a:ext cx="272696" cy="431087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89" name="Freeform 742"/>
            <p:cNvSpPr/>
            <p:nvPr/>
          </p:nvSpPr>
          <p:spPr bwMode="auto">
            <a:xfrm>
              <a:off x="6508728" y="4394938"/>
              <a:ext cx="256367" cy="271062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0" name="Freeform 743"/>
            <p:cNvSpPr/>
            <p:nvPr/>
          </p:nvSpPr>
          <p:spPr bwMode="auto">
            <a:xfrm>
              <a:off x="6061311" y="4522304"/>
              <a:ext cx="303721" cy="303720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1" name="Freeform 744"/>
            <p:cNvSpPr/>
            <p:nvPr/>
          </p:nvSpPr>
          <p:spPr bwMode="auto">
            <a:xfrm>
              <a:off x="6061311" y="4234913"/>
              <a:ext cx="463745" cy="463745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2" name="Freeform 745"/>
            <p:cNvSpPr/>
            <p:nvPr/>
          </p:nvSpPr>
          <p:spPr bwMode="auto">
            <a:xfrm>
              <a:off x="6588741" y="3914863"/>
              <a:ext cx="367403" cy="352708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3" name="Freeform 746"/>
            <p:cNvSpPr/>
            <p:nvPr/>
          </p:nvSpPr>
          <p:spPr bwMode="auto">
            <a:xfrm>
              <a:off x="6605070" y="4251242"/>
              <a:ext cx="207379" cy="240038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4" name="Freeform 747"/>
            <p:cNvSpPr/>
            <p:nvPr/>
          </p:nvSpPr>
          <p:spPr bwMode="auto">
            <a:xfrm>
              <a:off x="6381361" y="4762342"/>
              <a:ext cx="191051" cy="192683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5" name="Freeform 748"/>
            <p:cNvSpPr/>
            <p:nvPr/>
          </p:nvSpPr>
          <p:spPr bwMode="auto">
            <a:xfrm>
              <a:off x="6317678" y="4267571"/>
              <a:ext cx="334745" cy="558454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6" name="Freeform 749"/>
            <p:cNvSpPr/>
            <p:nvPr/>
          </p:nvSpPr>
          <p:spPr bwMode="auto">
            <a:xfrm>
              <a:off x="5628592" y="3980180"/>
              <a:ext cx="191050" cy="143696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7" name="Freeform 750"/>
            <p:cNvSpPr/>
            <p:nvPr/>
          </p:nvSpPr>
          <p:spPr bwMode="auto">
            <a:xfrm>
              <a:off x="6253994" y="4826025"/>
              <a:ext cx="238404" cy="240038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8" name="Freeform 751"/>
            <p:cNvSpPr/>
            <p:nvPr/>
          </p:nvSpPr>
          <p:spPr bwMode="auto">
            <a:xfrm>
              <a:off x="5628592" y="3980180"/>
              <a:ext cx="191050" cy="143696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199" name="Freeform 752"/>
            <p:cNvSpPr/>
            <p:nvPr/>
          </p:nvSpPr>
          <p:spPr bwMode="auto">
            <a:xfrm>
              <a:off x="5628592" y="3980180"/>
              <a:ext cx="191050" cy="143696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0" name="Freeform 753"/>
            <p:cNvSpPr/>
            <p:nvPr/>
          </p:nvSpPr>
          <p:spPr bwMode="auto">
            <a:xfrm>
              <a:off x="5755959" y="4091217"/>
              <a:ext cx="16329" cy="1633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1" name="Freeform 754"/>
            <p:cNvSpPr/>
            <p:nvPr/>
          </p:nvSpPr>
          <p:spPr bwMode="auto">
            <a:xfrm>
              <a:off x="5755959" y="4091217"/>
              <a:ext cx="16329" cy="1633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2" name="Freeform 755"/>
            <p:cNvSpPr/>
            <p:nvPr/>
          </p:nvSpPr>
          <p:spPr bwMode="auto">
            <a:xfrm>
              <a:off x="5755959" y="4091217"/>
              <a:ext cx="16329" cy="1633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3" name="Freeform 756"/>
            <p:cNvSpPr/>
            <p:nvPr/>
          </p:nvSpPr>
          <p:spPr bwMode="auto">
            <a:xfrm>
              <a:off x="5675946" y="4091217"/>
              <a:ext cx="96342" cy="143696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4" name="Freeform 757"/>
            <p:cNvSpPr/>
            <p:nvPr/>
          </p:nvSpPr>
          <p:spPr bwMode="auto">
            <a:xfrm>
              <a:off x="5819641" y="3994876"/>
              <a:ext cx="305354" cy="27269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5" name="Freeform 758"/>
            <p:cNvSpPr/>
            <p:nvPr/>
          </p:nvSpPr>
          <p:spPr bwMode="auto">
            <a:xfrm>
              <a:off x="6124995" y="4091217"/>
              <a:ext cx="320050" cy="192683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6" name="Freeform 759"/>
            <p:cNvSpPr/>
            <p:nvPr/>
          </p:nvSpPr>
          <p:spPr bwMode="auto">
            <a:xfrm>
              <a:off x="5819641" y="3994876"/>
              <a:ext cx="305354" cy="27269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7" name="Freeform 760"/>
            <p:cNvSpPr/>
            <p:nvPr/>
          </p:nvSpPr>
          <p:spPr bwMode="auto">
            <a:xfrm>
              <a:off x="6124995" y="4091217"/>
              <a:ext cx="320050" cy="192683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8" name="Freeform 761"/>
            <p:cNvSpPr/>
            <p:nvPr/>
          </p:nvSpPr>
          <p:spPr bwMode="auto">
            <a:xfrm>
              <a:off x="6028653" y="4267571"/>
              <a:ext cx="192683" cy="240038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09" name="Freeform 762"/>
            <p:cNvSpPr/>
            <p:nvPr/>
          </p:nvSpPr>
          <p:spPr bwMode="auto">
            <a:xfrm>
              <a:off x="5981300" y="4314926"/>
              <a:ext cx="127367" cy="143696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0" name="Freeform 763"/>
            <p:cNvSpPr/>
            <p:nvPr/>
          </p:nvSpPr>
          <p:spPr bwMode="auto">
            <a:xfrm>
              <a:off x="5950274" y="4058559"/>
              <a:ext cx="191051" cy="256367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1" name="Freeform 764"/>
            <p:cNvSpPr/>
            <p:nvPr/>
          </p:nvSpPr>
          <p:spPr bwMode="auto">
            <a:xfrm>
              <a:off x="5981300" y="4314926"/>
              <a:ext cx="127367" cy="143696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2" name="Freeform 765"/>
            <p:cNvSpPr/>
            <p:nvPr/>
          </p:nvSpPr>
          <p:spPr bwMode="auto">
            <a:xfrm>
              <a:off x="5950274" y="4058559"/>
              <a:ext cx="191051" cy="256367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3" name="Freeform 766"/>
            <p:cNvSpPr/>
            <p:nvPr/>
          </p:nvSpPr>
          <p:spPr bwMode="auto">
            <a:xfrm>
              <a:off x="5950274" y="4058559"/>
              <a:ext cx="191051" cy="256367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4" name="Freeform 767"/>
            <p:cNvSpPr/>
            <p:nvPr/>
          </p:nvSpPr>
          <p:spPr bwMode="auto">
            <a:xfrm>
              <a:off x="5772288" y="4043863"/>
              <a:ext cx="63683" cy="160025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5" name="Freeform 768"/>
            <p:cNvSpPr/>
            <p:nvPr/>
          </p:nvSpPr>
          <p:spPr bwMode="auto">
            <a:xfrm>
              <a:off x="5755959" y="4091217"/>
              <a:ext cx="47354" cy="127367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6" name="Freeform 769"/>
            <p:cNvSpPr/>
            <p:nvPr/>
          </p:nvSpPr>
          <p:spPr bwMode="auto">
            <a:xfrm>
              <a:off x="5772288" y="4043863"/>
              <a:ext cx="63683" cy="160025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7" name="Freeform 770"/>
            <p:cNvSpPr/>
            <p:nvPr/>
          </p:nvSpPr>
          <p:spPr bwMode="auto">
            <a:xfrm>
              <a:off x="5755959" y="4091217"/>
              <a:ext cx="47354" cy="127367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8" name="Freeform 771"/>
            <p:cNvSpPr/>
            <p:nvPr/>
          </p:nvSpPr>
          <p:spPr bwMode="auto">
            <a:xfrm>
              <a:off x="6044982" y="4795000"/>
              <a:ext cx="336379" cy="334745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19" name="Freeform 772"/>
            <p:cNvSpPr/>
            <p:nvPr/>
          </p:nvSpPr>
          <p:spPr bwMode="auto">
            <a:xfrm>
              <a:off x="5772288" y="3883839"/>
              <a:ext cx="80012" cy="96341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0" name="Freeform 773"/>
            <p:cNvSpPr/>
            <p:nvPr/>
          </p:nvSpPr>
          <p:spPr bwMode="auto">
            <a:xfrm>
              <a:off x="1487542" y="1757795"/>
              <a:ext cx="687453" cy="942186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1" name="Freeform 774"/>
            <p:cNvSpPr/>
            <p:nvPr/>
          </p:nvSpPr>
          <p:spPr bwMode="auto">
            <a:xfrm>
              <a:off x="6044982" y="4795000"/>
              <a:ext cx="336379" cy="334745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2" name="Freeform 775"/>
            <p:cNvSpPr/>
            <p:nvPr/>
          </p:nvSpPr>
          <p:spPr bwMode="auto">
            <a:xfrm>
              <a:off x="1487542" y="1757795"/>
              <a:ext cx="687453" cy="942186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3" name="Freeform 776"/>
            <p:cNvSpPr/>
            <p:nvPr/>
          </p:nvSpPr>
          <p:spPr bwMode="auto">
            <a:xfrm>
              <a:off x="2174995" y="1708808"/>
              <a:ext cx="2158702" cy="1487577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0"/>
                <a:gd name="T184" fmla="*/ 0 h 744"/>
                <a:gd name="T185" fmla="*/ 1080 w 1080"/>
                <a:gd name="T186" fmla="*/ 744 h 74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4" name="Freeform 777"/>
            <p:cNvSpPr/>
            <p:nvPr/>
          </p:nvSpPr>
          <p:spPr bwMode="auto">
            <a:xfrm>
              <a:off x="2591387" y="2956348"/>
              <a:ext cx="1453286" cy="751137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5" name="Freeform 779"/>
            <p:cNvSpPr/>
            <p:nvPr/>
          </p:nvSpPr>
          <p:spPr bwMode="auto">
            <a:xfrm>
              <a:off x="2591387" y="2956348"/>
              <a:ext cx="1453286" cy="751137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6" name="Freeform 780"/>
            <p:cNvSpPr/>
            <p:nvPr/>
          </p:nvSpPr>
          <p:spPr bwMode="auto">
            <a:xfrm>
              <a:off x="3517244" y="3980180"/>
              <a:ext cx="112671" cy="111038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7" name="Freeform 781"/>
            <p:cNvSpPr/>
            <p:nvPr/>
          </p:nvSpPr>
          <p:spPr bwMode="auto">
            <a:xfrm>
              <a:off x="3566231" y="4091217"/>
              <a:ext cx="94709" cy="63684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8" name="Freeform 782"/>
            <p:cNvSpPr/>
            <p:nvPr/>
          </p:nvSpPr>
          <p:spPr bwMode="auto">
            <a:xfrm>
              <a:off x="3646244" y="4123875"/>
              <a:ext cx="143696" cy="63684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29" name="Freeform 783"/>
            <p:cNvSpPr/>
            <p:nvPr/>
          </p:nvSpPr>
          <p:spPr bwMode="auto">
            <a:xfrm>
              <a:off x="3740952" y="4058559"/>
              <a:ext cx="303721" cy="320050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0" name="Freeform 784"/>
            <p:cNvSpPr/>
            <p:nvPr/>
          </p:nvSpPr>
          <p:spPr bwMode="auto">
            <a:xfrm>
              <a:off x="3837293" y="4331255"/>
              <a:ext cx="207380" cy="143696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1" name="Freeform 785"/>
            <p:cNvSpPr/>
            <p:nvPr/>
          </p:nvSpPr>
          <p:spPr bwMode="auto">
            <a:xfrm>
              <a:off x="3837293" y="4331255"/>
              <a:ext cx="207380" cy="143696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2" name="Freeform 786"/>
            <p:cNvSpPr/>
            <p:nvPr/>
          </p:nvSpPr>
          <p:spPr bwMode="auto">
            <a:xfrm>
              <a:off x="3837293" y="4331255"/>
              <a:ext cx="207380" cy="143696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3" name="Freeform 787"/>
            <p:cNvSpPr/>
            <p:nvPr/>
          </p:nvSpPr>
          <p:spPr bwMode="auto">
            <a:xfrm>
              <a:off x="4190001" y="4154901"/>
              <a:ext cx="127367" cy="17635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4" name="Freeform 788"/>
            <p:cNvSpPr/>
            <p:nvPr/>
          </p:nvSpPr>
          <p:spPr bwMode="auto">
            <a:xfrm>
              <a:off x="4364723" y="4218584"/>
              <a:ext cx="80012" cy="96342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5" name="Freeform 789"/>
            <p:cNvSpPr/>
            <p:nvPr/>
          </p:nvSpPr>
          <p:spPr bwMode="auto">
            <a:xfrm>
              <a:off x="4190001" y="4154901"/>
              <a:ext cx="127367" cy="17635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6" name="Freeform 790"/>
            <p:cNvSpPr/>
            <p:nvPr/>
          </p:nvSpPr>
          <p:spPr bwMode="auto">
            <a:xfrm>
              <a:off x="4364723" y="4218584"/>
              <a:ext cx="80012" cy="96342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7" name="Freeform 791"/>
            <p:cNvSpPr/>
            <p:nvPr/>
          </p:nvSpPr>
          <p:spPr bwMode="auto">
            <a:xfrm>
              <a:off x="3886281" y="4938696"/>
              <a:ext cx="494771" cy="1022199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8" name="Freeform 792"/>
            <p:cNvSpPr/>
            <p:nvPr/>
          </p:nvSpPr>
          <p:spPr bwMode="auto">
            <a:xfrm>
              <a:off x="4157343" y="4875012"/>
              <a:ext cx="223709" cy="207380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39" name="Freeform 793"/>
            <p:cNvSpPr/>
            <p:nvPr/>
          </p:nvSpPr>
          <p:spPr bwMode="auto">
            <a:xfrm>
              <a:off x="4268381" y="5162404"/>
              <a:ext cx="129000" cy="160025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0" name="Freeform 794"/>
            <p:cNvSpPr/>
            <p:nvPr/>
          </p:nvSpPr>
          <p:spPr bwMode="auto">
            <a:xfrm>
              <a:off x="3980989" y="4618646"/>
              <a:ext cx="287391" cy="336379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1" name="Freeform 795"/>
            <p:cNvSpPr/>
            <p:nvPr/>
          </p:nvSpPr>
          <p:spPr bwMode="auto">
            <a:xfrm>
              <a:off x="3886281" y="4234913"/>
              <a:ext cx="974845" cy="1038528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2" name="Freeform 796"/>
            <p:cNvSpPr/>
            <p:nvPr/>
          </p:nvSpPr>
          <p:spPr bwMode="auto">
            <a:xfrm>
              <a:off x="4268381" y="4875012"/>
              <a:ext cx="112671" cy="160025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3" name="Freeform 797"/>
            <p:cNvSpPr/>
            <p:nvPr/>
          </p:nvSpPr>
          <p:spPr bwMode="auto">
            <a:xfrm>
              <a:off x="4268381" y="5162404"/>
              <a:ext cx="129000" cy="160025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4" name="Freeform 798"/>
            <p:cNvSpPr/>
            <p:nvPr/>
          </p:nvSpPr>
          <p:spPr bwMode="auto">
            <a:xfrm>
              <a:off x="4268381" y="4875012"/>
              <a:ext cx="112671" cy="160025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5" name="Freeform 799"/>
            <p:cNvSpPr/>
            <p:nvPr/>
          </p:nvSpPr>
          <p:spPr bwMode="auto">
            <a:xfrm>
              <a:off x="4268381" y="4875012"/>
              <a:ext cx="112671" cy="160025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6" name="Freeform 800"/>
            <p:cNvSpPr/>
            <p:nvPr/>
          </p:nvSpPr>
          <p:spPr bwMode="auto">
            <a:xfrm>
              <a:off x="4284710" y="4203888"/>
              <a:ext cx="96342" cy="111038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7" name="Freeform 801"/>
            <p:cNvSpPr/>
            <p:nvPr/>
          </p:nvSpPr>
          <p:spPr bwMode="auto">
            <a:xfrm>
              <a:off x="3900977" y="4058559"/>
              <a:ext cx="336379" cy="289025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8" name="Freeform 802"/>
            <p:cNvSpPr/>
            <p:nvPr/>
          </p:nvSpPr>
          <p:spPr bwMode="auto">
            <a:xfrm>
              <a:off x="3677269" y="4378609"/>
              <a:ext cx="320050" cy="447416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49" name="Freeform 803"/>
            <p:cNvSpPr/>
            <p:nvPr/>
          </p:nvSpPr>
          <p:spPr bwMode="auto">
            <a:xfrm>
              <a:off x="4284710" y="4203888"/>
              <a:ext cx="96342" cy="111038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0" name="Freeform 804"/>
            <p:cNvSpPr/>
            <p:nvPr/>
          </p:nvSpPr>
          <p:spPr bwMode="auto">
            <a:xfrm>
              <a:off x="3677269" y="4378609"/>
              <a:ext cx="320050" cy="447416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1" name="Freeform 805"/>
            <p:cNvSpPr/>
            <p:nvPr/>
          </p:nvSpPr>
          <p:spPr bwMode="auto">
            <a:xfrm>
              <a:off x="3709927" y="4331255"/>
              <a:ext cx="127367" cy="160025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2" name="Freeform 806"/>
            <p:cNvSpPr/>
            <p:nvPr/>
          </p:nvSpPr>
          <p:spPr bwMode="auto">
            <a:xfrm>
              <a:off x="3486219" y="3963851"/>
              <a:ext cx="143696" cy="63684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3" name="Freeform 807"/>
            <p:cNvSpPr/>
            <p:nvPr/>
          </p:nvSpPr>
          <p:spPr bwMode="auto">
            <a:xfrm>
              <a:off x="3406206" y="3914863"/>
              <a:ext cx="111038" cy="96342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4" name="Freeform 808"/>
            <p:cNvSpPr/>
            <p:nvPr/>
          </p:nvSpPr>
          <p:spPr bwMode="auto">
            <a:xfrm>
              <a:off x="2782436" y="3500105"/>
              <a:ext cx="767466" cy="494771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5" name="Freeform 809"/>
            <p:cNvSpPr/>
            <p:nvPr/>
          </p:nvSpPr>
          <p:spPr bwMode="auto">
            <a:xfrm>
              <a:off x="3709927" y="4331255"/>
              <a:ext cx="127367" cy="160025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6" name="Freeform 810"/>
            <p:cNvSpPr/>
            <p:nvPr/>
          </p:nvSpPr>
          <p:spPr bwMode="auto">
            <a:xfrm>
              <a:off x="2782436" y="3500105"/>
              <a:ext cx="767466" cy="494771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sp>
          <p:nvSpPr>
            <p:cNvPr id="257" name="Freeform 778"/>
            <p:cNvSpPr/>
            <p:nvPr/>
          </p:nvSpPr>
          <p:spPr bwMode="auto">
            <a:xfrm>
              <a:off x="2161932" y="1708808"/>
              <a:ext cx="2158702" cy="1487577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solidFill>
                <a:srgbClr val="D9D9D9"/>
              </a:solidFill>
              <a:miter lim="800000"/>
            </a:ln>
          </p:spPr>
          <p:txBody>
            <a:bodyPr/>
            <a:lstStyle/>
            <a:p>
              <a:endParaRPr lang="zh-CN" altLang="en-US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</p:grpSp>
      <p:sp>
        <p:nvSpPr>
          <p:cNvPr id="258" name="矩形 257" descr="e7d195523061f1c0e9b3ffe7e44df0ff734887e5df9cafe85410467C7D4BF498388736C4A47BDD8DF8E410732F89EB20E3DD26C0AE63ED6FC8FD81476FCC37DE72C787945F58CBA99AD5DEF472EB0F4048DA8D350CD6EE23BFF919B63649CD5C4C8380911E2F0D87C276251F247F59F20DCC48E42DA1BA7FF6C2A78CDC60A714342B6C5446BB426AC4B21A0A909ADAAD"/>
          <p:cNvSpPr/>
          <p:nvPr/>
        </p:nvSpPr>
        <p:spPr>
          <a:xfrm>
            <a:off x="0" y="2604604"/>
            <a:ext cx="12206037" cy="2708267"/>
          </a:xfrm>
          <a:prstGeom prst="rect">
            <a:avLst/>
          </a:prstGeom>
          <a:solidFill>
            <a:srgbClr val="C5FFF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5" name="文本框 264"/>
          <p:cNvSpPr txBox="1"/>
          <p:nvPr/>
        </p:nvSpPr>
        <p:spPr>
          <a:xfrm>
            <a:off x="1228725" y="2871470"/>
            <a:ext cx="7535545" cy="23342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31775" indent="-231775" fontAlgn="auto">
              <a:lnSpc>
                <a:spcPts val="2200"/>
              </a:lnSpc>
              <a:spcAft>
                <a:spcPts val="1800"/>
              </a:spcAft>
              <a:buClr>
                <a:srgbClr val="1D577C"/>
              </a:buClr>
              <a:buSzPct val="120000"/>
              <a:buFont typeface="系统字体常规体"/>
              <a:buChar char="❖"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公司自 2023 年年末开始进军海外市场，目前已取得部分成效。公司于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2024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年上半年实现了</a:t>
            </a:r>
            <a:r>
              <a:rPr lang="zh-CN" altLang="en-US" sz="1600" b="1" dirty="0">
                <a:solidFill>
                  <a:srgbClr val="BC5002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1,184.09 万元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的境外营业收入，主要来自集装箱涂料于东南亚地区的销售。</a:t>
            </a:r>
            <a:endParaRPr lang="zh-CN" altLang="en-US" sz="1500" dirty="0">
              <a:solidFill>
                <a:schemeClr val="tx1">
                  <a:lumMod val="95000"/>
                  <a:lumOff val="5000"/>
                </a:schemeClr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</a:endParaRPr>
          </a:p>
          <a:p>
            <a:pPr marL="231775" indent="-231775">
              <a:lnSpc>
                <a:spcPts val="2200"/>
              </a:lnSpc>
              <a:spcAft>
                <a:spcPts val="1200"/>
              </a:spcAft>
              <a:buClr>
                <a:srgbClr val="1D577C"/>
              </a:buClr>
              <a:buSzPct val="120000"/>
              <a:buFont typeface="系统字体常规体"/>
              <a:buChar char="❖"/>
            </a:pPr>
            <a:r>
              <a: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风电叶片涂料方面，公司已向中材科技巴西工厂供应风电叶片涂料，并已成为全球知名的德国风电整机厂 </a:t>
            </a:r>
            <a:r>
              <a:rPr lang="zh-CN" altLang="en-US" sz="1500" b="1" dirty="0">
                <a:solidFill>
                  <a:srgbClr val="BC5002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NORDEX</a:t>
            </a:r>
            <a:r>
              <a:rPr lang="zh-CN" altLang="en-US" sz="1500" b="1" dirty="0">
                <a:solidFill>
                  <a:srgbClr val="FF0000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的合格供应商，成为其风电叶片涂料</a:t>
            </a:r>
            <a:r>
              <a: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指定的</a:t>
            </a:r>
            <a:r>
              <a: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供应商之一，这标志着公司风电涂料正式迈出了国际化的步伐，对未来其他海外厂家的认证打下了基础。</a:t>
            </a:r>
            <a:endParaRPr lang="zh-CN" altLang="en-US" sz="1500" dirty="0">
              <a:solidFill>
                <a:schemeClr val="tx1">
                  <a:lumMod val="95000"/>
                  <a:lumOff val="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15A2A-62AE-4F41-82DC-F33779FC31D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19200" y="166251"/>
            <a:ext cx="94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</a:rPr>
              <a:t>远高于市场水平的投资者回报行动</a:t>
            </a:r>
            <a:endParaRPr kumimoji="1" lang="zh-CN" altLang="en-US" sz="2800" b="1" dirty="0">
              <a:solidFill>
                <a:schemeClr val="bg1"/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121236" y="1272709"/>
            <a:ext cx="4294909" cy="5182690"/>
          </a:xfrm>
          <a:prstGeom prst="roundRect">
            <a:avLst>
              <a:gd name="adj" fmla="val 5693"/>
            </a:avLst>
          </a:prstGeom>
          <a:solidFill>
            <a:srgbClr val="C5FFFD">
              <a:alpha val="56000"/>
            </a:srgbClr>
          </a:solidFill>
          <a:ln>
            <a:solidFill>
              <a:srgbClr val="23FB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104910" y="2337650"/>
            <a:ext cx="831272" cy="2733106"/>
          </a:xfrm>
          <a:prstGeom prst="rect">
            <a:avLst/>
          </a:prstGeom>
          <a:solidFill>
            <a:srgbClr val="BC50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09019" y="4168145"/>
            <a:ext cx="831272" cy="902610"/>
          </a:xfrm>
          <a:prstGeom prst="rect">
            <a:avLst/>
          </a:prstGeom>
          <a:solidFill>
            <a:srgbClr val="247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710067" y="525737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dirty="0">
                <a:latin typeface="HarmonyOS Sans" panose="00000500000000000000" pitchFamily="2" charset="0"/>
                <a:ea typeface="思源黑体 CN Normal" panose="020B0400000000000000" pitchFamily="34" charset="-128"/>
              </a:rPr>
              <a:t>2023.11.7</a:t>
            </a:r>
            <a:endParaRPr kumimoji="1" lang="en-US" altLang="zh-CN" sz="1400" dirty="0">
              <a:latin typeface="HarmonyOS Sans" panose="00000500000000000000" pitchFamily="2" charset="0"/>
              <a:ea typeface="思源黑体 CN Normal" panose="020B0400000000000000" pitchFamily="34" charset="-128"/>
            </a:endParaRPr>
          </a:p>
          <a:p>
            <a:pPr algn="ctr"/>
            <a:r>
              <a:rPr kumimoji="1" lang="zh-CN" altLang="en-US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上市募集资金净额</a:t>
            </a:r>
            <a:endParaRPr kumimoji="1" lang="zh-CN" altLang="en-US" sz="1400" dirty="0"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56656" y="5257374"/>
            <a:ext cx="1535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上市至今</a:t>
            </a:r>
            <a:r>
              <a:rPr kumimoji="1" lang="en-US" altLang="zh-CN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	</a:t>
            </a:r>
            <a:endParaRPr kumimoji="1" lang="en-US" altLang="zh-CN" sz="1400" dirty="0"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  <a:p>
            <a:pPr algn="ctr"/>
            <a:r>
              <a:rPr kumimoji="1" lang="zh-CN" altLang="en-US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投资者回报</a:t>
            </a:r>
            <a:endParaRPr kumimoji="1" lang="en-US" altLang="zh-CN" sz="1400" dirty="0"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  <a:p>
            <a:pPr algn="ctr"/>
            <a:r>
              <a:rPr kumimoji="1" lang="zh-CN" altLang="en-US" sz="120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（</a:t>
            </a:r>
            <a:r>
              <a:rPr kumimoji="1" lang="en-US" altLang="zh-CN" sz="1200" dirty="0">
                <a:latin typeface="HarmonyOS Sans" panose="00000500000000000000" pitchFamily="2" charset="0"/>
                <a:ea typeface="思源黑体 CN ExtraLight" panose="020B0200000000000000" pitchFamily="34" charset="-128"/>
              </a:rPr>
              <a:t>3</a:t>
            </a:r>
            <a:r>
              <a:rPr kumimoji="1" lang="zh-CN" altLang="en-US" sz="120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次分红*</a:t>
            </a:r>
            <a:r>
              <a:rPr kumimoji="1" lang="en-US" altLang="zh-CN" sz="120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+</a:t>
            </a:r>
            <a:r>
              <a:rPr kumimoji="1" lang="zh-CN" altLang="en-US" sz="120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回购）</a:t>
            </a:r>
            <a:endParaRPr kumimoji="1" lang="zh-CN" altLang="en-US" sz="1200" dirty="0">
              <a:latin typeface="思源黑体 CN ExtraLight" panose="020B0200000000000000" pitchFamily="34" charset="-128"/>
              <a:ea typeface="思源黑体 CN ExtraLight" panose="020B02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86322" y="1492354"/>
            <a:ext cx="121539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3200" dirty="0">
                <a:latin typeface="HarmonyOS Sans" panose="00000500000000000000" pitchFamily="2" charset="0"/>
              </a:rPr>
              <a:t>14.34</a:t>
            </a:r>
            <a:endParaRPr kumimoji="1" lang="en-US" altLang="zh-CN" sz="3200" dirty="0">
              <a:latin typeface="HarmonyOS Sans" panose="00000500000000000000" pitchFamily="2" charset="0"/>
            </a:endParaRPr>
          </a:p>
          <a:p>
            <a:pPr algn="r"/>
            <a:r>
              <a:rPr kumimoji="1" lang="zh-CN" altLang="en-US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亿元</a:t>
            </a:r>
            <a:endParaRPr kumimoji="1" lang="zh-CN" altLang="en-US" sz="2400" dirty="0"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49731" y="3317948"/>
            <a:ext cx="14542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3200" dirty="0">
                <a:latin typeface="HarmonyOS Sans" panose="00000500000000000000" pitchFamily="2" charset="0"/>
              </a:rPr>
              <a:t>39,946</a:t>
            </a:r>
            <a:endParaRPr kumimoji="1" lang="en-US" altLang="zh-CN" sz="3200" dirty="0">
              <a:latin typeface="HarmonyOS Sans" panose="00000500000000000000" pitchFamily="2" charset="0"/>
            </a:endParaRPr>
          </a:p>
          <a:p>
            <a:pPr algn="r"/>
            <a:r>
              <a:rPr kumimoji="1" lang="zh-CN" altLang="en-US" sz="1400" dirty="0"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万元</a:t>
            </a:r>
            <a:endParaRPr kumimoji="1" lang="zh-CN" altLang="en-US" sz="2400" dirty="0"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49147" y="4304786"/>
            <a:ext cx="992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bg1"/>
                </a:solidFill>
                <a:latin typeface="HarmonyOS Sans" panose="00000500000000000000" pitchFamily="2" charset="0"/>
              </a:rPr>
              <a:t>27.86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%</a:t>
            </a:r>
            <a:endParaRPr kumimoji="1" lang="zh-CN" altLang="en-US" sz="1600" dirty="0">
              <a:solidFill>
                <a:schemeClr val="bg1"/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04405" y="2493908"/>
            <a:ext cx="83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bg1"/>
                </a:solidFill>
                <a:latin typeface="HarmonyOS Sans" panose="00000500000000000000" pitchFamily="2" charset="0"/>
              </a:rPr>
              <a:t>100</a:t>
            </a:r>
            <a:r>
              <a:rPr kumimoji="1" lang="zh-CN" alt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%</a:t>
            </a:r>
            <a:endParaRPr kumimoji="1" lang="zh-CN" altLang="en-US" sz="1600" dirty="0">
              <a:solidFill>
                <a:schemeClr val="bg1"/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 flipH="1">
            <a:off x="7487184" y="4164210"/>
            <a:ext cx="3564000" cy="0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630167" y="6083277"/>
            <a:ext cx="27398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100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*含本次中期分红，中期分红待股东大会通过</a:t>
            </a:r>
            <a:endParaRPr kumimoji="1" lang="zh-CN" altLang="en-US" sz="1000" dirty="0">
              <a:latin typeface="思源黑体 CN ExtraLight" panose="020B0200000000000000" pitchFamily="34" charset="-128"/>
              <a:ea typeface="思源黑体 CN ExtraLight" panose="020B0200000000000000" pitchFamily="34" charset="-128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8505" y="2452370"/>
            <a:ext cx="1690370" cy="584200"/>
            <a:chOff x="1163" y="3794"/>
            <a:chExt cx="2662" cy="920"/>
          </a:xfrm>
        </p:grpSpPr>
        <p:sp>
          <p:nvSpPr>
            <p:cNvPr id="36" name="圆角矩形 35"/>
            <p:cNvSpPr/>
            <p:nvPr/>
          </p:nvSpPr>
          <p:spPr>
            <a:xfrm>
              <a:off x="1163" y="3794"/>
              <a:ext cx="2663" cy="921"/>
            </a:xfrm>
            <a:prstGeom prst="roundRect">
              <a:avLst>
                <a:gd name="adj" fmla="val 19036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13" y="3794"/>
              <a:ext cx="2134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3200" b="1" dirty="0">
                  <a:solidFill>
                    <a:srgbClr val="1D577C"/>
                  </a:solidFill>
                  <a:latin typeface="HarmonyOS Sans" panose="00000500000000000000" pitchFamily="2" charset="0"/>
                </a:rPr>
                <a:t>2.7</a:t>
              </a:r>
              <a:r>
                <a:rPr kumimoji="1" lang="zh-CN" altLang="en-US" sz="3200" b="1" dirty="0">
                  <a:solidFill>
                    <a:srgbClr val="1D577C"/>
                  </a:solidFill>
                  <a:latin typeface="Impact" panose="020B0806030902050204" pitchFamily="34" charset="0"/>
                </a:rPr>
                <a:t> </a:t>
              </a:r>
              <a:r>
                <a:rPr kumimoji="1" lang="zh-CN" altLang="en-US" dirty="0">
                  <a:solidFill>
                    <a:srgbClr val="1D577C"/>
                  </a:solidFill>
                  <a:latin typeface="思源黑体 CN Normal" panose="020B0400000000000000" pitchFamily="34" charset="-128"/>
                  <a:ea typeface="思源黑体 CN Normal" panose="020B0400000000000000" pitchFamily="34" charset="-128"/>
                </a:rPr>
                <a:t>亿元</a:t>
              </a:r>
              <a:endParaRPr kumimoji="1" lang="zh-CN" altLang="en-US" sz="2000" dirty="0">
                <a:solidFill>
                  <a:srgbClr val="1D577C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39140" y="3084830"/>
            <a:ext cx="638175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77C"/>
              </a:buClr>
              <a:buSzPct val="120000"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公司上市后已实施完成分红</a:t>
            </a:r>
            <a:r>
              <a:rPr lang="en-US" altLang="zh-CN" sz="120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2.7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亿元（</a:t>
            </a:r>
            <a:r>
              <a: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2023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年</a:t>
            </a:r>
            <a:r>
              <a: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11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月</a:t>
            </a:r>
            <a:r>
              <a: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7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日上市）</a:t>
            </a:r>
            <a:endParaRPr kumimoji="0" lang="zh-CN" alt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38505" y="4215765"/>
            <a:ext cx="6382385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77C"/>
              </a:buClr>
              <a:buSzPct val="120000"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承诺回购金额</a:t>
            </a:r>
            <a:r>
              <a:rPr lang="en-US" altLang="zh-CN" sz="120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3,500-7,000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万元也接近完成</a:t>
            </a:r>
            <a:endParaRPr kumimoji="0" lang="zh-CN" alt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8505" y="3600450"/>
            <a:ext cx="3374390" cy="584200"/>
            <a:chOff x="1163" y="5575"/>
            <a:chExt cx="5314" cy="920"/>
          </a:xfrm>
        </p:grpSpPr>
        <p:sp>
          <p:nvSpPr>
            <p:cNvPr id="37" name="圆角矩形 36"/>
            <p:cNvSpPr/>
            <p:nvPr/>
          </p:nvSpPr>
          <p:spPr>
            <a:xfrm>
              <a:off x="1163" y="5575"/>
              <a:ext cx="5315" cy="921"/>
            </a:xfrm>
            <a:prstGeom prst="roundRect">
              <a:avLst>
                <a:gd name="adj" fmla="val 19036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513" y="5575"/>
              <a:ext cx="4709" cy="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200" b="1" dirty="0">
                  <a:solidFill>
                    <a:srgbClr val="1D577C"/>
                  </a:solidFill>
                  <a:latin typeface="HarmonyOS Sans" panose="00000500000000000000" pitchFamily="2" charset="0"/>
                </a:rPr>
                <a:t>3,500-7,000</a:t>
              </a:r>
              <a:r>
                <a:rPr kumimoji="1" lang="zh-CN" altLang="en-US" sz="3200" b="1" dirty="0">
                  <a:solidFill>
                    <a:srgbClr val="1D577C"/>
                  </a:solidFill>
                  <a:latin typeface="Impact" panose="020B0806030902050204" pitchFamily="34" charset="0"/>
                </a:rPr>
                <a:t> </a:t>
              </a:r>
              <a:r>
                <a:rPr kumimoji="1" lang="zh-CN" altLang="en-US" dirty="0">
                  <a:solidFill>
                    <a:srgbClr val="1D577C"/>
                  </a:solidFill>
                  <a:latin typeface="思源黑体 CN Normal" panose="020B0400000000000000" pitchFamily="34" charset="-128"/>
                  <a:ea typeface="思源黑体 CN Normal" panose="020B0400000000000000" pitchFamily="34" charset="-128"/>
                </a:rPr>
                <a:t>万元</a:t>
              </a:r>
              <a:endParaRPr kumimoji="1" lang="zh-CN" altLang="en-US" sz="2000" dirty="0">
                <a:solidFill>
                  <a:srgbClr val="1D577C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7870" y="1313815"/>
            <a:ext cx="2357120" cy="584200"/>
            <a:chOff x="1163" y="1829"/>
            <a:chExt cx="3712" cy="920"/>
          </a:xfrm>
        </p:grpSpPr>
        <p:sp>
          <p:nvSpPr>
            <p:cNvPr id="39" name="圆角矩形 38"/>
            <p:cNvSpPr/>
            <p:nvPr/>
          </p:nvSpPr>
          <p:spPr>
            <a:xfrm>
              <a:off x="1163" y="1829"/>
              <a:ext cx="3361" cy="921"/>
            </a:xfrm>
            <a:prstGeom prst="roundRect">
              <a:avLst>
                <a:gd name="adj" fmla="val 19036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13" y="1829"/>
              <a:ext cx="3362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3200" b="1" dirty="0">
                  <a:solidFill>
                    <a:srgbClr val="1D577C"/>
                  </a:solidFill>
                  <a:latin typeface="HarmonyOS Sans" panose="00000500000000000000" pitchFamily="2" charset="0"/>
                </a:rPr>
                <a:t>5,946</a:t>
              </a:r>
              <a:r>
                <a:rPr kumimoji="1" lang="zh-CN" altLang="en-US" sz="3200" b="1" dirty="0">
                  <a:solidFill>
                    <a:srgbClr val="1D577C"/>
                  </a:solidFill>
                  <a:latin typeface="Impact" panose="020B0806030902050204" pitchFamily="34" charset="0"/>
                </a:rPr>
                <a:t> </a:t>
              </a:r>
              <a:r>
                <a:rPr kumimoji="1" lang="zh-CN" altLang="en-US" dirty="0">
                  <a:solidFill>
                    <a:srgbClr val="1D577C"/>
                  </a:solidFill>
                  <a:latin typeface="思源黑体 CN Normal" panose="020B0400000000000000" pitchFamily="34" charset="-128"/>
                  <a:ea typeface="思源黑体 CN Normal" panose="020B0400000000000000" pitchFamily="34" charset="-128"/>
                </a:rPr>
                <a:t>万元</a:t>
              </a:r>
              <a:endParaRPr kumimoji="1" lang="zh-CN" altLang="en-US" sz="3200" dirty="0">
                <a:solidFill>
                  <a:srgbClr val="1D577C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738896" y="1953694"/>
            <a:ext cx="5426066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77C"/>
              </a:buClr>
              <a:buSzPct val="120000"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本次</a:t>
            </a:r>
            <a:r>
              <a:rPr lang="en-US" altLang="zh-CN" sz="120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2024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年中期计划分红金额</a:t>
            </a:r>
            <a:r>
              <a:rPr lang="en-US" altLang="zh-CN" sz="1200" dirty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5,946</a:t>
            </a: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万元</a:t>
            </a:r>
            <a:endParaRPr kumimoji="0" lang="zh-CN" alt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738505" y="4699000"/>
            <a:ext cx="2357120" cy="584835"/>
          </a:xfrm>
          <a:prstGeom prst="roundRect">
            <a:avLst>
              <a:gd name="adj" fmla="val 19036"/>
            </a:avLst>
          </a:prstGeom>
          <a:solidFill>
            <a:srgbClr val="247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960754" y="4698799"/>
            <a:ext cx="2134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>
                <a:solidFill>
                  <a:schemeClr val="bg1"/>
                </a:solidFill>
                <a:latin typeface="HarmonyOS Sans" panose="00000500000000000000" pitchFamily="2" charset="0"/>
              </a:rPr>
              <a:t>39,946</a:t>
            </a:r>
            <a:r>
              <a:rPr kumimoji="1" lang="zh-CN" altLang="en-US" sz="3200" b="1" dirty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r>
              <a:rPr kumimoji="1" lang="zh-CN" altLang="en-US" dirty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rPr>
              <a:t>万元</a:t>
            </a:r>
            <a:endParaRPr kumimoji="1" lang="zh-CN" altLang="en-US" sz="3200" dirty="0">
              <a:solidFill>
                <a:schemeClr val="bg1"/>
              </a:solidFill>
              <a:latin typeface="思源黑体 CN Normal" panose="020B0400000000000000" pitchFamily="34" charset="-128"/>
              <a:ea typeface="思源黑体 CN Normal" panose="020B0400000000000000" pitchFamily="34" charset="-128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38505" y="5356860"/>
            <a:ext cx="5853430" cy="7905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R="0" lvl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1D577C"/>
              </a:buClr>
              <a:buSzPct val="120000"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三项合计接近</a:t>
            </a:r>
            <a:r>
              <a:rPr lang="en-US" altLang="zh-CN" sz="1400" dirty="0">
                <a:solidFill>
                  <a:prstClr val="black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39,946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万元，</a:t>
            </a:r>
            <a:r>
              <a:rPr kumimoji="0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达到募集资金净额</a:t>
            </a:r>
            <a:r>
              <a:rPr lang="en-US" altLang="zh-CN" sz="1400" b="1" dirty="0">
                <a:solidFill>
                  <a:prstClr val="black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14.34</a:t>
            </a:r>
            <a:r>
              <a:rPr kumimoji="0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亿元的</a:t>
            </a:r>
            <a:r>
              <a:rPr kumimoji="0" lang="en-US" altLang="zh-CN" sz="1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en-US" altLang="zh-CN" sz="1400" b="1" dirty="0">
                <a:solidFill>
                  <a:srgbClr val="FF2600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27.86</a:t>
            </a:r>
            <a:r>
              <a:rPr kumimoji="0" lang="en-US" altLang="zh-CN" sz="1400" b="1" u="none" strike="noStrike" kern="1200" cap="none" spc="0" normalizeH="0" baseline="0" noProof="0" dirty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%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，其中现金分红金额占募集资金净额</a:t>
            </a:r>
            <a:r>
              <a:rPr lang="en-US" altLang="zh-CN" sz="1400" b="1" dirty="0">
                <a:solidFill>
                  <a:prstClr val="black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22.98</a:t>
            </a:r>
            <a:r>
              <a:rPr kumimoji="0" lang="en-US" altLang="zh-CN" sz="1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%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，足见公司对投资者回报的重视</a:t>
            </a:r>
            <a:endParaRPr kumimoji="0" lang="zh-CN" altLang="en-US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633600" y="396000"/>
            <a:ext cx="1080000" cy="4968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06995" y="320257"/>
            <a:ext cx="902811" cy="530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思源黑体 CN Light" panose="020B0300000000000000" pitchFamily="34" charset="-128"/>
                <a:ea typeface="思源黑体 CN Light" panose="020B0300000000000000" pitchFamily="34" charset="-128"/>
              </a:rPr>
              <a:t>麦加芯彩</a:t>
            </a:r>
            <a:endParaRPr kumimoji="1" lang="en-US" altLang="zh-CN" sz="1400" dirty="0">
              <a:solidFill>
                <a:schemeClr val="bg1">
                  <a:lumMod val="95000"/>
                </a:schemeClr>
              </a:solidFill>
              <a:latin typeface="思源黑体 CN Light" panose="020B0300000000000000" pitchFamily="34" charset="-128"/>
              <a:ea typeface="思源黑体 CN Light" panose="020B0300000000000000" pitchFamily="34" charset="-128"/>
            </a:endParaRPr>
          </a:p>
          <a:p>
            <a:pPr>
              <a:lnSpc>
                <a:spcPts val="1800"/>
              </a:lnSpc>
            </a:pPr>
            <a:r>
              <a:rPr kumimoji="1" lang="en-US" altLang="zh-CN" sz="1100" dirty="0">
                <a:solidFill>
                  <a:schemeClr val="bg1">
                    <a:lumMod val="95000"/>
                  </a:schemeClr>
                </a:solidFill>
                <a:latin typeface="HarmonyOS Sans" panose="00000500000000000000" pitchFamily="2" charset="0"/>
                <a:ea typeface="思源黑体 CN Light" panose="020B0300000000000000" pitchFamily="34" charset="-128"/>
              </a:rPr>
              <a:t>603062</a:t>
            </a:r>
            <a:r>
              <a:rPr kumimoji="1" lang="en-US" altLang="zh-CN" sz="1100" dirty="0">
                <a:solidFill>
                  <a:schemeClr val="bg1">
                    <a:lumMod val="95000"/>
                  </a:schemeClr>
                </a:solidFill>
                <a:latin typeface="Instrument Sans" pitchFamily="2" charset="0"/>
                <a:ea typeface="思源黑体 CN Light" panose="020B0300000000000000" pitchFamily="34" charset="-128"/>
              </a:rPr>
              <a:t>.SH</a:t>
            </a:r>
            <a:endParaRPr kumimoji="1" lang="zh-CN" altLang="en-US" sz="1100" dirty="0">
              <a:solidFill>
                <a:schemeClr val="bg1">
                  <a:lumMod val="95000"/>
                </a:schemeClr>
              </a:solidFill>
              <a:latin typeface="Instrument Sans" pitchFamily="2" charset="0"/>
              <a:ea typeface="思源黑体 CN Light" panose="020B03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4735" y="5106880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Heavy" panose="020B0A00000000000000" pitchFamily="34" charset="-128"/>
                <a:ea typeface="思源黑体 CN Heavy" panose="020B0A00000000000000" pitchFamily="34" charset="-128"/>
                <a:cs typeface="Arial" panose="020B0604020202020204" pitchFamily="34" charset="0"/>
              </a:rPr>
              <a:t>感谢聆听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思源黑体 CN Heavy" panose="020B0A00000000000000" pitchFamily="34" charset="-128"/>
              <a:ea typeface="思源黑体 CN Heavy" panose="020B0A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14665" y="6099175"/>
            <a:ext cx="366268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05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上海市嘉定区马陆镇思诚路</a:t>
            </a:r>
            <a:r>
              <a:rPr lang="en-US" altLang="zh-CN" sz="1050" dirty="0">
                <a:latin typeface="HarmonyOS Sans" panose="00000500000000000000" pitchFamily="2" charset="0"/>
                <a:ea typeface="思源黑体 CN ExtraLight" panose="020B0200000000000000" pitchFamily="34" charset="-128"/>
              </a:rPr>
              <a:t>1515</a:t>
            </a:r>
            <a:r>
              <a:rPr lang="zh-CN" altLang="en-US" sz="105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号</a:t>
            </a:r>
            <a:endParaRPr lang="en-US" altLang="zh-CN" sz="1050" dirty="0">
              <a:latin typeface="思源黑体 CN ExtraLight" panose="020B0200000000000000" pitchFamily="34" charset="-128"/>
              <a:ea typeface="思源黑体 CN ExtraLight" panose="020B0200000000000000" pitchFamily="34" charset="-128"/>
            </a:endParaRPr>
          </a:p>
          <a:p>
            <a:pPr>
              <a:lnSpc>
                <a:spcPts val="1600"/>
              </a:lnSpc>
            </a:pPr>
            <a:r>
              <a:rPr lang="en-US" altLang="zh-CN" sz="1050" dirty="0">
                <a:latin typeface="HarmonyOS Sans" panose="00000500000000000000" pitchFamily="2" charset="0"/>
                <a:ea typeface="思源黑体 CN ExtraLight" panose="020B0200000000000000" pitchFamily="34" charset="-128"/>
              </a:rPr>
              <a:t>021-39907772</a:t>
            </a:r>
            <a:endParaRPr lang="en-US" altLang="zh-CN" sz="1050" dirty="0">
              <a:latin typeface="HarmonyOS Sans" panose="00000500000000000000" pitchFamily="2" charset="0"/>
              <a:ea typeface="思源黑体 CN ExtraLight" panose="020B0200000000000000" pitchFamily="34" charset="-128"/>
            </a:endParaRPr>
          </a:p>
          <a:p>
            <a:pPr>
              <a:lnSpc>
                <a:spcPts val="1600"/>
              </a:lnSpc>
            </a:pPr>
            <a:r>
              <a:rPr lang="en-GB" altLang="zh-CN" sz="1050" dirty="0">
                <a:latin typeface="Instrument Sans" pitchFamily="2" charset="0"/>
                <a:ea typeface="思源黑体 CN ExtraLight" panose="020B0200000000000000" pitchFamily="34" charset="-128"/>
              </a:rPr>
              <a:t>ir@megacoatings.com</a:t>
            </a:r>
            <a:r>
              <a:rPr lang="zh-CN" altLang="en-US" sz="1050" dirty="0">
                <a:latin typeface="思源黑体 CN ExtraLight" panose="020B0200000000000000" pitchFamily="34" charset="-128"/>
                <a:ea typeface="思源黑体 CN ExtraLight" panose="020B0200000000000000" pitchFamily="34" charset="-128"/>
              </a:rPr>
              <a:t>	</a:t>
            </a:r>
            <a:endParaRPr lang="zh-CN" altLang="en-US" sz="1050" dirty="0">
              <a:latin typeface="思源黑体 CN ExtraLight" panose="020B0200000000000000" pitchFamily="34" charset="-128"/>
              <a:ea typeface="思源黑体 CN ExtraLight" panose="020B0200000000000000" pitchFamily="34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14030" y="5713095"/>
            <a:ext cx="40760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ource Han Sans CN Bold" panose="020B0500000000000000" pitchFamily="34" charset="-128"/>
                <a:ea typeface="Source Han Sans CN Bold" panose="020B0500000000000000" pitchFamily="34" charset="-128"/>
                <a:cs typeface="Arial" panose="020B0604020202020204" pitchFamily="34" charset="0"/>
              </a:rPr>
              <a:t>麦加芯彩新材料科技（上海）股份有限公司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Source Han Sans CN Bold" panose="020B0500000000000000" pitchFamily="34" charset="-128"/>
              <a:ea typeface="Source Han Sans CN Bold" panose="020B0500000000000000" pitchFamily="34" charset="-128"/>
              <a:cs typeface="Arial" panose="020B0604020202020204" pitchFamily="34" charset="0"/>
            </a:endParaRPr>
          </a:p>
        </p:txBody>
      </p:sp>
      <p:cxnSp>
        <p:nvCxnSpPr>
          <p:cNvPr id="13" name="直线连接符 12"/>
          <p:cNvCxnSpPr/>
          <p:nvPr/>
        </p:nvCxnSpPr>
        <p:spPr>
          <a:xfrm>
            <a:off x="8220982" y="6021007"/>
            <a:ext cx="35190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56587" y="4027713"/>
            <a:ext cx="424988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MEGA</a:t>
            </a:r>
            <a:r>
              <a:rPr kumimoji="1" lang="zh-CN" altLang="en-US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P&amp;C</a:t>
            </a:r>
            <a:endParaRPr kumimoji="1" lang="en-US" altLang="zh-CN" dirty="0">
              <a:solidFill>
                <a:schemeClr val="bg1"/>
              </a:solidFill>
              <a:latin typeface="Instrument Sans" pitchFamily="2" charset="0"/>
              <a:ea typeface="Source Han Sans CN Regular" panose="020B0500000000000000" pitchFamily="34" charset="-128"/>
            </a:endParaRPr>
          </a:p>
          <a:p>
            <a:pPr>
              <a:spcAft>
                <a:spcPts val="600"/>
              </a:spcAft>
            </a:pP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Advanced</a:t>
            </a:r>
            <a:r>
              <a:rPr kumimoji="1" lang="zh-CN" altLang="en-US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Materials</a:t>
            </a:r>
            <a:r>
              <a:rPr kumimoji="1" lang="zh-CN" altLang="en-US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(Shanghai)</a:t>
            </a:r>
            <a:r>
              <a:rPr kumimoji="1" lang="zh-CN" altLang="en-US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Co</a:t>
            </a:r>
            <a:r>
              <a:rPr kumimoji="1" lang="zh-CN" altLang="en-US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Instrument Sans" pitchFamily="2" charset="0"/>
                <a:ea typeface="Source Han Sans CN Regular" panose="020B0500000000000000" pitchFamily="34" charset="-128"/>
              </a:rPr>
              <a:t>Ltd</a:t>
            </a:r>
            <a:endParaRPr kumimoji="1" lang="zh-CN" altLang="en-US" dirty="0">
              <a:solidFill>
                <a:schemeClr val="bg1"/>
              </a:solidFill>
              <a:latin typeface="Instrument Sans" pitchFamily="2" charset="0"/>
              <a:ea typeface="Source Han Sans CN Regular" panose="020B05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OGI4NjI5OTBmMDM1ODFlMDkzNDFlZTFiMWNhZWU5Z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2812</Words>
  <Application>WPS 演示</Application>
  <PresentationFormat>宽屏</PresentationFormat>
  <Paragraphs>243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6" baseType="lpstr">
      <vt:lpstr>Arial</vt:lpstr>
      <vt:lpstr>宋体</vt:lpstr>
      <vt:lpstr>Wingdings</vt:lpstr>
      <vt:lpstr>微软雅黑 Light</vt:lpstr>
      <vt:lpstr>思源黑体 CN Light</vt:lpstr>
      <vt:lpstr>HarmonyOS Sans</vt:lpstr>
      <vt:lpstr>Instrument Sans</vt:lpstr>
      <vt:lpstr>思源黑体 CN Light</vt:lpstr>
      <vt:lpstr>思源黑体 CN Medium</vt:lpstr>
      <vt:lpstr>思源黑体 CN Heavy</vt:lpstr>
      <vt:lpstr>Source Han Sans CN Bold</vt:lpstr>
      <vt:lpstr>Yu Gothic UI</vt:lpstr>
      <vt:lpstr>微软雅黑</vt:lpstr>
      <vt:lpstr>Source Han Sans CN Regular</vt:lpstr>
      <vt:lpstr>思源黑体 CN Normal</vt:lpstr>
      <vt:lpstr>Impact</vt:lpstr>
      <vt:lpstr>思源黑体 CN</vt:lpstr>
      <vt:lpstr>思源黑体 CN Normal</vt:lpstr>
      <vt:lpstr>系统字体常规体</vt:lpstr>
      <vt:lpstr>Segoe Print</vt:lpstr>
      <vt:lpstr>MS PGothic</vt:lpstr>
      <vt:lpstr>思源黑体 CN ExtraLight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Mr.DJ</dc:creator>
  <cp:lastModifiedBy>Charlotte Wang</cp:lastModifiedBy>
  <cp:revision>88</cp:revision>
  <dcterms:created xsi:type="dcterms:W3CDTF">2024-05-13T09:11:00Z</dcterms:created>
  <dcterms:modified xsi:type="dcterms:W3CDTF">2024-09-04T12:49:45Z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4E45CDECDA1C445DB11C6F04812B4403_13</vt:lpwstr>
  </property>
  <property fmtid="{D5CDD505-2E9C-101B-9397-08002B2CF9AE}" pid="3" name="KSOProductBuildVer">
    <vt:lpwstr>2052-12.1.0.16250</vt:lpwstr>
  </property>
</Properties>
</file>